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wav" ContentType="audio/x-wav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2" r:id="rId3"/>
    <p:sldId id="277" r:id="rId4"/>
    <p:sldId id="281" r:id="rId5"/>
    <p:sldId id="279" r:id="rId6"/>
    <p:sldId id="258" r:id="rId7"/>
    <p:sldId id="264" r:id="rId8"/>
    <p:sldId id="267" r:id="rId9"/>
    <p:sldId id="263" r:id="rId10"/>
    <p:sldId id="265" r:id="rId11"/>
    <p:sldId id="283" r:id="rId12"/>
    <p:sldId id="284" r:id="rId13"/>
    <p:sldId id="285" r:id="rId14"/>
    <p:sldId id="288" r:id="rId15"/>
    <p:sldId id="286" r:id="rId16"/>
    <p:sldId id="260" r:id="rId17"/>
    <p:sldId id="268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240"/>
    <a:srgbClr val="FFCB75"/>
    <a:srgbClr val="FFCB76"/>
    <a:srgbClr val="966835"/>
    <a:srgbClr val="9437FF"/>
    <a:srgbClr val="9D48FF"/>
    <a:srgbClr val="BAC8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300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AE381-DF9E-4700-B327-74EDB31DAF64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29A17-E9EC-4E4F-BFC6-5EA02FDCF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99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9A17-E9EC-4E4F-BFC6-5EA02FDCF5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1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29A17-E9EC-4E4F-BFC6-5EA02FDCF5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EE436E-1377-FD07-7ACC-57D61264F0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458448-C162-F78B-6E83-B0466AF98A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AD155C-3566-A74E-CC54-1589264CEC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3E788E-B7FE-4FA9-9559-B9704CD1383F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656A51-808A-DA45-297F-AAD206F9119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706AC6-B8B4-B1B1-50F6-EBA6E55E0BC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EEB7542-BF14-498F-8988-541E662D37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8048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884D79-358B-F01A-0FFE-7328BA14AD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6D7F7A-23F9-011F-DD9D-15F2B1043FB5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581B05-D479-4828-9AE9-FA6B6857E34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F132B12-49E2-4667-9A60-A952C54EA4DA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5A9A9A-0FC0-FC2C-DEFF-009834C6CA6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CE693E-FB4F-52E3-EB3A-82166E6ABE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57317F-5E92-4F87-A348-C152BFDCFA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22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189C745-B9DF-365B-B056-DD86160A330F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AC2E228-92C5-9951-F901-5484F5D62EB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F96081-231A-9301-0137-AAAF32D5867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C7A9536-649E-47A9-A4AA-3AEF8F98EB28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15A658-9EF7-3D8E-A425-BF6A72D793F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627970-94E5-C2ED-9655-288096621DD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6C26C61-E11E-4CDC-828C-1FB299EE586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30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F28CD-BBE5-F7E9-A51C-05F32F09382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C3BD11-DC17-3F9B-5612-C34EE7E53CF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69CCD7-2AFD-A6A6-6498-71E71E5750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2A723BC-D24D-4B2C-8D08-432882149569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564B96-C2A4-344B-49CD-4804AC1E700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8AD4E6-44C4-4B47-A883-0F7F6ECDD3C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78F1F3-DBA3-4365-A1FB-02FE05C4E66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56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EE38D8-B140-3047-FF26-F836868300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2DAC4D-111A-0A1D-C72D-EBB9ABDED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497DC0-00E6-F063-6452-C8C50D14530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58940F-C0EF-435C-81CC-4958A8F32B86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9EA5EFD-1EB8-4956-6C3B-9B444AF6A7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6D6648-D458-00F8-10E9-C30E351E96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66F0BA-024A-45C1-974C-151115AE69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46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02D8DC-E581-7FA7-0C54-856EA8C710B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571A2-E391-B468-0B84-49B44CB77F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F3D4BB-5ED7-7A0D-D320-02D9AF2A48D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908C31-7251-0C24-8178-103BCB4958E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038007-FDDC-4BB3-812B-24005AF8AF56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1730E6F-02CD-4A75-57B5-6829CF1CEB4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23C118-8794-3DD1-F64C-C2922EC796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2C4E3C-2AD9-411E-828B-E3F64A94192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86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6C6E4-3296-2F15-817D-91B001818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B097EB-7370-488F-28F0-56D293F9C6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7430DA-CA53-49BA-9F95-D4D87C59EAC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FF9B33F-B467-ADD9-98B1-EF0775C919C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CB4971-90DD-6EBD-DCE2-CA4F8BB889A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6842B60-5A86-39F2-BE8F-4FCA8247A3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666CB5-6631-41B0-95F1-71F2A927B12F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937F4E1-AC4F-0A86-C77D-C2A58A8DCC8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06860B-38E6-241B-9E5A-9951A49DA31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09447F-C7EC-4477-9770-77601166C6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72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33AE8-4451-F38A-DF81-7F292E3989D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945BB3-4C45-D3D9-B506-8BF675B050D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AE1F6DB-CE93-4043-89B9-05EDBBBAE5B7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99C7D4-02B8-A098-71EA-5A765B297C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4C7DF6-DDD9-4F02-4E8A-7DEC1FEE5F1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48F70F1-47DB-4AAB-B2C7-44CE77EF28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62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816727-025E-FCEA-B5F9-1B7568CDEC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29A3919-5980-4393-BFD9-70E0D6CEA63A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79BDBA4-0E57-1DAE-74F4-0C8A619FB0B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0D01FC-72E8-FF3C-4645-EF96B2C5FD6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F6CC49-CEB7-4E14-A7F4-A9DCE81137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80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85A1A-25C5-DA1B-E93A-6BD36DDB4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D934BC-6284-D76E-9B27-85434AA11F8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3E335F5-E64D-A38F-8099-28FDFB3A5B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99F0A3-80A9-A497-0AA9-B26594BE5F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C03BCFC-2650-4D26-AE58-EE7E2153F742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0979A0-50E7-FB17-A822-26346DDCC8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128007-AB8D-FA76-AA0C-89A2F512DD7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DBC6BE-E7F5-41D7-8AAA-277A2EEF8E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4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C6A0F-0DDF-DB0B-54A3-B1DEB56B2E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B2DC7E5-D14A-7F0D-86D3-C044F52EFB86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en-US" sz="3200"/>
            </a:lvl1pPr>
          </a:lstStyle>
          <a:p>
            <a:pPr lvl="0"/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69D879-0D0C-D0C0-491B-9609410E04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E30C7A7-A5EC-B566-2736-EDB4EA8594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3585D9-A42F-47BD-BB8C-F6331539F239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E7459CF-9E82-4F4C-A806-A5B704D1CE7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309ADE-0DE4-76EE-9230-07E1A6B67CA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245E96-352A-484E-B4CA-6DB017AA87C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0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971BB1D-CEE2-89AE-937F-B324D5891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B23F1E-5841-724D-D0DB-2A8D77D00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A8311C-BBD0-422A-3402-EC3DAAC33F8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2F954CED-3146-423E-9268-07C380D94F29}" type="datetime1">
              <a:rPr lang="en-US"/>
              <a:pPr lvl="0"/>
              <a:t>5/27/2023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85E2E4-F24A-CBFB-9EA4-2E99A7AC134D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091C19-ACD5-5675-1384-6AD3BEEA0DF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83A3CA9-A682-4871-AC61-595DEC033B1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s-E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s-E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s-E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0.tif"/><Relationship Id="rId10" Type="http://schemas.openxmlformats.org/officeDocument/2006/relationships/image" Target="../media/image9.svg"/><Relationship Id="rId19" Type="http://schemas.openxmlformats.org/officeDocument/2006/relationships/image" Target="../media/image23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25.png"/><Relationship Id="rId3" Type="http://schemas.openxmlformats.org/officeDocument/2006/relationships/image" Target="../media/image22.tif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4.png"/><Relationship Id="rId2" Type="http://schemas.openxmlformats.org/officeDocument/2006/relationships/image" Target="../media/image21.tif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26.png"/><Relationship Id="rId3" Type="http://schemas.openxmlformats.org/officeDocument/2006/relationships/image" Target="../media/image22.tif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4.png"/><Relationship Id="rId2" Type="http://schemas.openxmlformats.org/officeDocument/2006/relationships/image" Target="../media/image21.tif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27.png"/><Relationship Id="rId3" Type="http://schemas.openxmlformats.org/officeDocument/2006/relationships/image" Target="../media/image22.tif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4.png"/><Relationship Id="rId2" Type="http://schemas.openxmlformats.org/officeDocument/2006/relationships/image" Target="../media/image21.tif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27.png"/><Relationship Id="rId3" Type="http://schemas.openxmlformats.org/officeDocument/2006/relationships/image" Target="../media/image21.tif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5" Type="http://schemas.openxmlformats.org/officeDocument/2006/relationships/image" Target="../media/image1.png"/><Relationship Id="rId15" Type="http://schemas.openxmlformats.org/officeDocument/2006/relationships/image" Target="../media/image11.svg"/><Relationship Id="rId10" Type="http://schemas.openxmlformats.org/officeDocument/2006/relationships/image" Target="../media/image6.png"/><Relationship Id="rId19" Type="http://schemas.openxmlformats.org/officeDocument/2006/relationships/image" Target="../media/image24.png"/><Relationship Id="rId4" Type="http://schemas.openxmlformats.org/officeDocument/2006/relationships/image" Target="../media/image22.tif"/><Relationship Id="rId9" Type="http://schemas.openxmlformats.org/officeDocument/2006/relationships/image" Target="../media/image5.sv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24.png"/><Relationship Id="rId3" Type="http://schemas.openxmlformats.org/officeDocument/2006/relationships/image" Target="../media/image22.tif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8.png"/><Relationship Id="rId2" Type="http://schemas.openxmlformats.org/officeDocument/2006/relationships/image" Target="../media/image21.tif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9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31.svg"/><Relationship Id="rId2" Type="http://schemas.openxmlformats.org/officeDocument/2006/relationships/image" Target="../media/image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9.png"/><Relationship Id="rId10" Type="http://schemas.openxmlformats.org/officeDocument/2006/relationships/image" Target="../media/image9.svg"/><Relationship Id="rId19" Type="http://schemas.openxmlformats.org/officeDocument/2006/relationships/hyperlink" Target="https://arxiv.org/abs/2212.12731" TargetMode="External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odelflowsmf.wixsite.com/modelflows" TargetMode="External"/><Relationship Id="rId4" Type="http://schemas.openxmlformats.org/officeDocument/2006/relationships/image" Target="../media/image3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hyperlink" Target="https://arxiv.org/abs/2212.1273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6.tif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hyperlink" Target="https://arxiv.org/abs/2212.12731" TargetMode="External"/><Relationship Id="rId2" Type="http://schemas.openxmlformats.org/officeDocument/2006/relationships/image" Target="../media/image15.tif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tif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4.PNG"/><Relationship Id="rId3" Type="http://schemas.openxmlformats.org/officeDocument/2006/relationships/image" Target="../media/image1.png"/><Relationship Id="rId21" Type="http://schemas.openxmlformats.org/officeDocument/2006/relationships/image" Target="../media/image17.tif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9.PNG"/><Relationship Id="rId2" Type="http://schemas.openxmlformats.org/officeDocument/2006/relationships/image" Target="../media/image15.tif"/><Relationship Id="rId16" Type="http://schemas.openxmlformats.org/officeDocument/2006/relationships/image" Target="../media/image18.PNG"/><Relationship Id="rId20" Type="http://schemas.openxmlformats.org/officeDocument/2006/relationships/image" Target="../media/image16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hyperlink" Target="https://arxiv.org/abs/2212.12731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6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1.tif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56">
            <a:extLst>
              <a:ext uri="{FF2B5EF4-FFF2-40B4-BE49-F238E27FC236}">
                <a16:creationId xmlns:a16="http://schemas.microsoft.com/office/drawing/2014/main" id="{6C2020DB-A779-194A-3A4A-5CBED92BE5CA}"/>
              </a:ext>
            </a:extLst>
          </p:cNvPr>
          <p:cNvSpPr/>
          <p:nvPr/>
        </p:nvSpPr>
        <p:spPr>
          <a:xfrm>
            <a:off x="2167640" y="2669188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: esquinas redondeadas 57">
            <a:extLst>
              <a:ext uri="{FF2B5EF4-FFF2-40B4-BE49-F238E27FC236}">
                <a16:creationId xmlns:a16="http://schemas.microsoft.com/office/drawing/2014/main" id="{5729C300-8974-EE2C-D2B8-F9000F8C7759}"/>
              </a:ext>
            </a:extLst>
          </p:cNvPr>
          <p:cNvSpPr/>
          <p:nvPr/>
        </p:nvSpPr>
        <p:spPr>
          <a:xfrm>
            <a:off x="4038100" y="2670477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w="28575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ángulo: esquinas redondeadas 55">
            <a:extLst>
              <a:ext uri="{FF2B5EF4-FFF2-40B4-BE49-F238E27FC236}">
                <a16:creationId xmlns:a16="http://schemas.microsoft.com/office/drawing/2014/main" id="{9CB40067-B3E0-2932-C930-4FD74DD5237B}"/>
              </a:ext>
            </a:extLst>
          </p:cNvPr>
          <p:cNvSpPr/>
          <p:nvPr/>
        </p:nvSpPr>
        <p:spPr>
          <a:xfrm>
            <a:off x="322755" y="2669188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ángulo: esquinas redondeadas 53">
            <a:extLst>
              <a:ext uri="{FF2B5EF4-FFF2-40B4-BE49-F238E27FC236}">
                <a16:creationId xmlns:a16="http://schemas.microsoft.com/office/drawing/2014/main" id="{6D5A4E79-79D1-7A14-A639-650AAF1F4362}"/>
              </a:ext>
            </a:extLst>
          </p:cNvPr>
          <p:cNvSpPr/>
          <p:nvPr/>
        </p:nvSpPr>
        <p:spPr>
          <a:xfrm>
            <a:off x="322755" y="1704277"/>
            <a:ext cx="5386995" cy="87101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AF208D2D-96DA-82A2-456E-4B8CE09F15A7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7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62BE7CD-03DC-5FDA-674E-F505D963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8" name="Grupo 66">
            <a:extLst>
              <a:ext uri="{FF2B5EF4-FFF2-40B4-BE49-F238E27FC236}">
                <a16:creationId xmlns:a16="http://schemas.microsoft.com/office/drawing/2014/main" id="{BD9A3334-A344-627A-BAA0-692FE654B9E5}"/>
              </a:ext>
            </a:extLst>
          </p:cNvPr>
          <p:cNvGrpSpPr/>
          <p:nvPr/>
        </p:nvGrpSpPr>
        <p:grpSpPr>
          <a:xfrm>
            <a:off x="4655996" y="426723"/>
            <a:ext cx="2892878" cy="1022911"/>
            <a:chOff x="4655996" y="426723"/>
            <a:chExt cx="2892878" cy="1022911"/>
          </a:xfrm>
        </p:grpSpPr>
        <p:sp>
          <p:nvSpPr>
            <p:cNvPr id="9" name="Rectángulo: esquinas diagonales cortadas 65">
              <a:extLst>
                <a:ext uri="{FF2B5EF4-FFF2-40B4-BE49-F238E27FC236}">
                  <a16:creationId xmlns:a16="http://schemas.microsoft.com/office/drawing/2014/main" id="{284A3154-239B-23F6-8496-237F4FB38DA9}"/>
                </a:ext>
              </a:extLst>
            </p:cNvPr>
            <p:cNvSpPr/>
            <p:nvPr/>
          </p:nvSpPr>
          <p:spPr>
            <a:xfrm>
              <a:off x="4655996" y="426723"/>
              <a:ext cx="2892878" cy="978353"/>
            </a:xfrm>
            <a:custGeom>
              <a:avLst>
                <a:gd name="f6" fmla="val 0"/>
                <a:gd name="f7" fmla="val 16667"/>
              </a:avLst>
              <a:gdLst>
                <a:gd name="f2" fmla="val w"/>
                <a:gd name="f3" fmla="val h"/>
                <a:gd name="f4" fmla="val ss"/>
                <a:gd name="f5" fmla="val 0"/>
                <a:gd name="f6" fmla="val 0"/>
                <a:gd name="f7" fmla="val 16667"/>
                <a:gd name="f8" fmla="abs f2"/>
                <a:gd name="f9" fmla="abs f3"/>
                <a:gd name="f10" fmla="abs f4"/>
                <a:gd name="f11" fmla="val f5"/>
                <a:gd name="f12" fmla="val f6"/>
                <a:gd name="f13" fmla="val f7"/>
                <a:gd name="f14" fmla="?: f8 f2 1"/>
                <a:gd name="f15" fmla="?: f9 f3 1"/>
                <a:gd name="f16" fmla="?: f10 f4 1"/>
                <a:gd name="f17" fmla="*/ f14 1 21600"/>
                <a:gd name="f18" fmla="*/ f15 1 21600"/>
                <a:gd name="f19" fmla="*/ 21600 f14 1"/>
                <a:gd name="f20" fmla="*/ 21600 f15 1"/>
                <a:gd name="f21" fmla="min f18 f17"/>
                <a:gd name="f22" fmla="*/ f19 1 f16"/>
                <a:gd name="f23" fmla="*/ f20 1 f16"/>
                <a:gd name="f24" fmla="val f22"/>
                <a:gd name="f25" fmla="val f23"/>
                <a:gd name="f26" fmla="*/ f11 f21 1"/>
                <a:gd name="f27" fmla="+- f25 0 f11"/>
                <a:gd name="f28" fmla="+- f24 0 f11"/>
                <a:gd name="f29" fmla="*/ f24 f21 1"/>
                <a:gd name="f30" fmla="*/ f25 f21 1"/>
                <a:gd name="f31" fmla="min f28 f27"/>
                <a:gd name="f32" fmla="*/ f31 f12 1"/>
                <a:gd name="f33" fmla="*/ f31 f13 1"/>
                <a:gd name="f34" fmla="*/ f32 1 100000"/>
                <a:gd name="f35" fmla="*/ f33 1 100000"/>
                <a:gd name="f36" fmla="+- f24 0 f34"/>
                <a:gd name="f37" fmla="+- f25 0 f34"/>
                <a:gd name="f38" fmla="+- f24 0 f35"/>
                <a:gd name="f39" fmla="+- f25 0 f35"/>
                <a:gd name="f40" fmla="+- f34 0 f35"/>
                <a:gd name="f41" fmla="*/ f34 f21 1"/>
                <a:gd name="f42" fmla="*/ f35 f21 1"/>
                <a:gd name="f43" fmla="?: f40 f34 f35"/>
                <a:gd name="f44" fmla="*/ f38 f21 1"/>
                <a:gd name="f45" fmla="*/ f37 f21 1"/>
                <a:gd name="f46" fmla="*/ f36 f21 1"/>
                <a:gd name="f47" fmla="*/ f39 f21 1"/>
                <a:gd name="f48" fmla="*/ f43 1 2"/>
                <a:gd name="f49" fmla="+- f24 0 f48"/>
                <a:gd name="f50" fmla="+- f25 0 f48"/>
                <a:gd name="f51" fmla="*/ f48 f21 1"/>
                <a:gd name="f52" fmla="*/ f49 f21 1"/>
                <a:gd name="f53" fmla="*/ f50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51" t="f51" r="f52" b="f53"/>
              <a:pathLst>
                <a:path>
                  <a:moveTo>
                    <a:pt x="f41" y="f26"/>
                  </a:moveTo>
                  <a:lnTo>
                    <a:pt x="f44" y="f26"/>
                  </a:lnTo>
                  <a:lnTo>
                    <a:pt x="f29" y="f42"/>
                  </a:lnTo>
                  <a:lnTo>
                    <a:pt x="f29" y="f45"/>
                  </a:lnTo>
                  <a:lnTo>
                    <a:pt x="f46" y="f30"/>
                  </a:lnTo>
                  <a:lnTo>
                    <a:pt x="f42" y="f30"/>
                  </a:lnTo>
                  <a:lnTo>
                    <a:pt x="f26" y="f47"/>
                  </a:lnTo>
                  <a:lnTo>
                    <a:pt x="f26" y="f41"/>
                  </a:lnTo>
                  <a:close/>
                </a:path>
              </a:pathLst>
            </a:custGeom>
            <a:solidFill>
              <a:srgbClr val="092240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0" name="CuadroTexto 26">
              <a:extLst>
                <a:ext uri="{FF2B5EF4-FFF2-40B4-BE49-F238E27FC236}">
                  <a16:creationId xmlns:a16="http://schemas.microsoft.com/office/drawing/2014/main" id="{A3ACD7D2-CECD-C359-1194-9606DDA64F48}"/>
                </a:ext>
              </a:extLst>
            </p:cNvPr>
            <p:cNvSpPr txBox="1"/>
            <p:nvPr/>
          </p:nvSpPr>
          <p:spPr>
            <a:xfrm>
              <a:off x="4930627" y="462128"/>
              <a:ext cx="2343625" cy="98750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24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ModelFLOWs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APP</a:t>
              </a:r>
              <a:endPara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11" name="CuadroTexto 27">
            <a:extLst>
              <a:ext uri="{FF2B5EF4-FFF2-40B4-BE49-F238E27FC236}">
                <a16:creationId xmlns:a16="http://schemas.microsoft.com/office/drawing/2014/main" id="{6AE8E806-01DB-418C-4E3E-C981EF821BED}"/>
              </a:ext>
            </a:extLst>
          </p:cNvPr>
          <p:cNvSpPr txBox="1"/>
          <p:nvPr/>
        </p:nvSpPr>
        <p:spPr>
          <a:xfrm>
            <a:off x="1299216" y="1958571"/>
            <a:ext cx="340851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1" i="0" u="none" strike="noStrike" kern="1200" cap="none" spc="0" baseline="0">
                <a:solidFill>
                  <a:srgbClr val="092240"/>
                </a:solidFill>
                <a:uFillTx/>
                <a:latin typeface="Calibri"/>
              </a:rPr>
              <a:t>MODAL DECOMPOSITION</a:t>
            </a:r>
            <a:endParaRPr lang="en-US" sz="1800" b="1" i="0" u="none" strike="noStrike" kern="1200" cap="none" spc="0" baseline="0">
              <a:solidFill>
                <a:srgbClr val="092240"/>
              </a:solidFill>
              <a:uFillTx/>
              <a:latin typeface="Calibri"/>
            </a:endParaRPr>
          </a:p>
        </p:txBody>
      </p:sp>
      <p:sp>
        <p:nvSpPr>
          <p:cNvPr id="12" name="CuadroTexto 28">
            <a:extLst>
              <a:ext uri="{FF2B5EF4-FFF2-40B4-BE49-F238E27FC236}">
                <a16:creationId xmlns:a16="http://schemas.microsoft.com/office/drawing/2014/main" id="{A24838A0-D4E6-369E-8336-B92734DE98B5}"/>
              </a:ext>
            </a:extLst>
          </p:cNvPr>
          <p:cNvSpPr txBox="1"/>
          <p:nvPr/>
        </p:nvSpPr>
        <p:spPr>
          <a:xfrm>
            <a:off x="8044827" y="1943904"/>
            <a:ext cx="226184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1" i="0" u="none" strike="noStrike" kern="1200" cap="none" spc="0" baseline="0">
                <a:solidFill>
                  <a:srgbClr val="092240"/>
                </a:solidFill>
                <a:uFillTx/>
                <a:latin typeface="Calibri"/>
              </a:rPr>
              <a:t>DEEP LEARNING</a:t>
            </a:r>
            <a:endParaRPr lang="en-US" sz="1800" b="1" i="0" u="none" strike="noStrike" kern="1200" cap="none" spc="0" baseline="0">
              <a:solidFill>
                <a:srgbClr val="092240"/>
              </a:solidFill>
              <a:uFillTx/>
              <a:latin typeface="Calibri"/>
            </a:endParaRPr>
          </a:p>
        </p:txBody>
      </p:sp>
      <p:sp>
        <p:nvSpPr>
          <p:cNvPr id="13" name="CuadroTexto 29">
            <a:extLst>
              <a:ext uri="{FF2B5EF4-FFF2-40B4-BE49-F238E27FC236}">
                <a16:creationId xmlns:a16="http://schemas.microsoft.com/office/drawing/2014/main" id="{52CC8355-C5AC-9A76-AED1-2AE86F716125}"/>
              </a:ext>
            </a:extLst>
          </p:cNvPr>
          <p:cNvSpPr txBox="1"/>
          <p:nvPr/>
        </p:nvSpPr>
        <p:spPr>
          <a:xfrm>
            <a:off x="250783" y="2758699"/>
            <a:ext cx="1815614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Pattern detection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4" name="CuadroTexto 30">
            <a:extLst>
              <a:ext uri="{FF2B5EF4-FFF2-40B4-BE49-F238E27FC236}">
                <a16:creationId xmlns:a16="http://schemas.microsoft.com/office/drawing/2014/main" id="{2A6B6237-6ED5-F773-FE6C-51FBC565DE9F}"/>
              </a:ext>
            </a:extLst>
          </p:cNvPr>
          <p:cNvSpPr txBox="1"/>
          <p:nvPr/>
        </p:nvSpPr>
        <p:spPr>
          <a:xfrm>
            <a:off x="2267684" y="2758699"/>
            <a:ext cx="1497147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Reconstruction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5" name="CuadroTexto 31">
            <a:extLst>
              <a:ext uri="{FF2B5EF4-FFF2-40B4-BE49-F238E27FC236}">
                <a16:creationId xmlns:a16="http://schemas.microsoft.com/office/drawing/2014/main" id="{5B81A4A1-BEAE-868F-1F65-80D8D9F95A82}"/>
              </a:ext>
            </a:extLst>
          </p:cNvPr>
          <p:cNvSpPr txBox="1"/>
          <p:nvPr/>
        </p:nvSpPr>
        <p:spPr>
          <a:xfrm>
            <a:off x="4038100" y="2758699"/>
            <a:ext cx="1671660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Prediction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6" name="CuadroTexto 38">
            <a:extLst>
              <a:ext uri="{FF2B5EF4-FFF2-40B4-BE49-F238E27FC236}">
                <a16:creationId xmlns:a16="http://schemas.microsoft.com/office/drawing/2014/main" id="{E242B3FB-DF58-B090-C69F-11D00DE8A585}"/>
              </a:ext>
            </a:extLst>
          </p:cNvPr>
          <p:cNvSpPr txBox="1"/>
          <p:nvPr/>
        </p:nvSpPr>
        <p:spPr>
          <a:xfrm>
            <a:off x="322755" y="3429283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HOSVD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17" name="CuadroTexto 43">
            <a:extLst>
              <a:ext uri="{FF2B5EF4-FFF2-40B4-BE49-F238E27FC236}">
                <a16:creationId xmlns:a16="http://schemas.microsoft.com/office/drawing/2014/main" id="{9AF7F8E4-581D-FC7E-A16B-A5B380119FD9}"/>
              </a:ext>
            </a:extLst>
          </p:cNvPr>
          <p:cNvSpPr txBox="1"/>
          <p:nvPr/>
        </p:nvSpPr>
        <p:spPr>
          <a:xfrm>
            <a:off x="2167201" y="3429283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Data Repairing</a:t>
            </a:r>
            <a:endParaRPr lang="es-E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" name="CuadroTexto 44">
            <a:extLst>
              <a:ext uri="{FF2B5EF4-FFF2-40B4-BE49-F238E27FC236}">
                <a16:creationId xmlns:a16="http://schemas.microsoft.com/office/drawing/2014/main" id="{803DEAAE-67AA-29B4-3200-D7E9B7CFB65E}"/>
              </a:ext>
            </a:extLst>
          </p:cNvPr>
          <p:cNvSpPr txBox="1"/>
          <p:nvPr/>
        </p:nvSpPr>
        <p:spPr>
          <a:xfrm>
            <a:off x="323999" y="3969282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HODMD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19" name="CuadroTexto 46">
            <a:extLst>
              <a:ext uri="{FF2B5EF4-FFF2-40B4-BE49-F238E27FC236}">
                <a16:creationId xmlns:a16="http://schemas.microsoft.com/office/drawing/2014/main" id="{91D7406E-1E83-2193-15B7-5EE76B41C5B4}"/>
              </a:ext>
            </a:extLst>
          </p:cNvPr>
          <p:cNvSpPr txBox="1"/>
          <p:nvPr/>
        </p:nvSpPr>
        <p:spPr>
          <a:xfrm>
            <a:off x="4038100" y="3429283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HODMD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20" name="CuadroTexto 47">
            <a:extLst>
              <a:ext uri="{FF2B5EF4-FFF2-40B4-BE49-F238E27FC236}">
                <a16:creationId xmlns:a16="http://schemas.microsoft.com/office/drawing/2014/main" id="{A42F7EB9-C260-FC27-67D1-6C063EDAD8B2}"/>
              </a:ext>
            </a:extLst>
          </p:cNvPr>
          <p:cNvSpPr txBox="1"/>
          <p:nvPr/>
        </p:nvSpPr>
        <p:spPr>
          <a:xfrm>
            <a:off x="6482245" y="3429283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Autoencoders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21" name="CuadroTexto 48">
            <a:extLst>
              <a:ext uri="{FF2B5EF4-FFF2-40B4-BE49-F238E27FC236}">
                <a16:creationId xmlns:a16="http://schemas.microsoft.com/office/drawing/2014/main" id="{5A7A82F9-6F66-B793-5135-FB2FE68142DF}"/>
              </a:ext>
            </a:extLst>
          </p:cNvPr>
          <p:cNvSpPr txBox="1"/>
          <p:nvPr/>
        </p:nvSpPr>
        <p:spPr>
          <a:xfrm>
            <a:off x="8339913" y="3425689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Superresolution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22" name="CuadroTexto 49">
            <a:extLst>
              <a:ext uri="{FF2B5EF4-FFF2-40B4-BE49-F238E27FC236}">
                <a16:creationId xmlns:a16="http://schemas.microsoft.com/office/drawing/2014/main" id="{4FD75372-75AB-4F1B-D98E-097B7B392D29}"/>
              </a:ext>
            </a:extLst>
          </p:cNvPr>
          <p:cNvSpPr txBox="1"/>
          <p:nvPr/>
        </p:nvSpPr>
        <p:spPr>
          <a:xfrm>
            <a:off x="10197580" y="3429283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Full DL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23" name="CuadroTexto 50">
            <a:extLst>
              <a:ext uri="{FF2B5EF4-FFF2-40B4-BE49-F238E27FC236}">
                <a16:creationId xmlns:a16="http://schemas.microsoft.com/office/drawing/2014/main" id="{41EAF065-A906-70E3-EC1A-D0B4DB6061AC}"/>
              </a:ext>
            </a:extLst>
          </p:cNvPr>
          <p:cNvSpPr txBox="1"/>
          <p:nvPr/>
        </p:nvSpPr>
        <p:spPr>
          <a:xfrm>
            <a:off x="10197580" y="3969282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Hybrid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24" name="Flecha: doblada hacia arriba 52">
            <a:extLst>
              <a:ext uri="{FF2B5EF4-FFF2-40B4-BE49-F238E27FC236}">
                <a16:creationId xmlns:a16="http://schemas.microsoft.com/office/drawing/2014/main" id="{2F562C08-3CC1-F22E-E4DF-CD0491C2B693}"/>
              </a:ext>
            </a:extLst>
          </p:cNvPr>
          <p:cNvSpPr/>
          <p:nvPr/>
        </p:nvSpPr>
        <p:spPr>
          <a:xfrm rot="10799991">
            <a:off x="2828541" y="822859"/>
            <a:ext cx="1622822" cy="787517"/>
          </a:xfrm>
          <a:custGeom>
            <a:avLst>
              <a:gd name="f10" fmla="val 18200"/>
              <a:gd name="f11" fmla="val 20283"/>
              <a:gd name="f12" fmla="val 33870"/>
            </a:avLst>
            <a:gdLst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ss"/>
              <a:gd name="f9" fmla="val 0"/>
              <a:gd name="f10" fmla="val 18200"/>
              <a:gd name="f11" fmla="val 20283"/>
              <a:gd name="f12" fmla="val 33870"/>
              <a:gd name="f13" fmla="+- 0 0 -360"/>
              <a:gd name="f14" fmla="+- 0 0 -270"/>
              <a:gd name="f15" fmla="+- 0 0 -180"/>
              <a:gd name="f16" fmla="+- 0 0 -90"/>
              <a:gd name="f17" fmla="abs f6"/>
              <a:gd name="f18" fmla="abs f7"/>
              <a:gd name="f19" fmla="abs f8"/>
              <a:gd name="f20" fmla="val f9"/>
              <a:gd name="f21" fmla="val f10"/>
              <a:gd name="f22" fmla="val f11"/>
              <a:gd name="f23" fmla="val f12"/>
              <a:gd name="f24" fmla="*/ f13 f3 1"/>
              <a:gd name="f25" fmla="*/ f14 f3 1"/>
              <a:gd name="f26" fmla="*/ f15 f3 1"/>
              <a:gd name="f27" fmla="*/ f16 f3 1"/>
              <a:gd name="f28" fmla="?: f17 f6 1"/>
              <a:gd name="f29" fmla="?: f18 f7 1"/>
              <a:gd name="f30" fmla="?: f19 f8 1"/>
              <a:gd name="f31" fmla="*/ f24 1 f5"/>
              <a:gd name="f32" fmla="*/ f25 1 f5"/>
              <a:gd name="f33" fmla="*/ f26 1 f5"/>
              <a:gd name="f34" fmla="*/ f27 1 f5"/>
              <a:gd name="f35" fmla="*/ f28 1 21600"/>
              <a:gd name="f36" fmla="*/ f29 1 21600"/>
              <a:gd name="f37" fmla="*/ 21600 f28 1"/>
              <a:gd name="f38" fmla="*/ 21600 f29 1"/>
              <a:gd name="f39" fmla="+- f31 0 f4"/>
              <a:gd name="f40" fmla="+- f32 0 f4"/>
              <a:gd name="f41" fmla="+- f33 0 f4"/>
              <a:gd name="f42" fmla="+- f34 0 f4"/>
              <a:gd name="f43" fmla="min f36 f35"/>
              <a:gd name="f44" fmla="*/ f37 1 f30"/>
              <a:gd name="f45" fmla="*/ f38 1 f30"/>
              <a:gd name="f46" fmla="val f44"/>
              <a:gd name="f47" fmla="val f45"/>
              <a:gd name="f48" fmla="*/ f20 f43 1"/>
              <a:gd name="f49" fmla="+- f47 0 f20"/>
              <a:gd name="f50" fmla="+- f46 0 f20"/>
              <a:gd name="f51" fmla="*/ f47 f43 1"/>
              <a:gd name="f52" fmla="*/ f46 f43 1"/>
              <a:gd name="f53" fmla="min f50 f49"/>
              <a:gd name="f54" fmla="*/ f53 f23 1"/>
              <a:gd name="f55" fmla="*/ f53 f22 1"/>
              <a:gd name="f56" fmla="*/ f53 f21 1"/>
              <a:gd name="f57" fmla="*/ f54 1 100000"/>
              <a:gd name="f58" fmla="*/ f55 1 50000"/>
              <a:gd name="f59" fmla="*/ f55 1 100000"/>
              <a:gd name="f60" fmla="*/ f56 1 200000"/>
              <a:gd name="f61" fmla="*/ f56 1 100000"/>
              <a:gd name="f62" fmla="+- f46 0 f58"/>
              <a:gd name="f63" fmla="+- f46 0 f59"/>
              <a:gd name="f64" fmla="+- f47 0 f61"/>
              <a:gd name="f65" fmla="+- f57 f47 0"/>
              <a:gd name="f66" fmla="*/ f57 f43 1"/>
              <a:gd name="f67" fmla="+- f63 0 f60"/>
              <a:gd name="f68" fmla="+- f63 f60 0"/>
              <a:gd name="f69" fmla="+- f64 f47 0"/>
              <a:gd name="f70" fmla="*/ f65 1 2"/>
              <a:gd name="f71" fmla="*/ f64 f43 1"/>
              <a:gd name="f72" fmla="*/ f62 f43 1"/>
              <a:gd name="f73" fmla="*/ f63 f43 1"/>
              <a:gd name="f74" fmla="*/ f68 1 2"/>
              <a:gd name="f75" fmla="*/ f69 1 2"/>
              <a:gd name="f76" fmla="*/ f68 f43 1"/>
              <a:gd name="f77" fmla="*/ f67 f43 1"/>
              <a:gd name="f78" fmla="*/ f70 f43 1"/>
              <a:gd name="f79" fmla="*/ f75 f43 1"/>
              <a:gd name="f80" fmla="*/ f74 f4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73" y="f48"/>
              </a:cxn>
              <a:cxn ang="f40">
                <a:pos x="f72" y="f66"/>
              </a:cxn>
              <a:cxn ang="f40">
                <a:pos x="f48" y="f79"/>
              </a:cxn>
              <a:cxn ang="f41">
                <a:pos x="f80" y="f51"/>
              </a:cxn>
              <a:cxn ang="f42">
                <a:pos x="f76" y="f78"/>
              </a:cxn>
              <a:cxn ang="f42">
                <a:pos x="f52" y="f66"/>
              </a:cxn>
            </a:cxnLst>
            <a:rect l="f48" t="f71" r="f76" b="f51"/>
            <a:pathLst>
              <a:path>
                <a:moveTo>
                  <a:pt x="f48" y="f71"/>
                </a:moveTo>
                <a:lnTo>
                  <a:pt x="f77" y="f71"/>
                </a:lnTo>
                <a:lnTo>
                  <a:pt x="f77" y="f66"/>
                </a:lnTo>
                <a:lnTo>
                  <a:pt x="f72" y="f66"/>
                </a:lnTo>
                <a:lnTo>
                  <a:pt x="f73" y="f48"/>
                </a:lnTo>
                <a:lnTo>
                  <a:pt x="f52" y="f66"/>
                </a:lnTo>
                <a:lnTo>
                  <a:pt x="f76" y="f66"/>
                </a:lnTo>
                <a:lnTo>
                  <a:pt x="f76" y="f51"/>
                </a:lnTo>
                <a:lnTo>
                  <a:pt x="f48" y="f51"/>
                </a:lnTo>
                <a:close/>
              </a:path>
            </a:pathLst>
          </a:custGeom>
          <a:noFill/>
          <a:ln w="28575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5" name="Rectángulo: esquinas redondeadas 54">
            <a:extLst>
              <a:ext uri="{FF2B5EF4-FFF2-40B4-BE49-F238E27FC236}">
                <a16:creationId xmlns:a16="http://schemas.microsoft.com/office/drawing/2014/main" id="{1CF72367-C69D-4C60-4381-EDA55D83A583}"/>
              </a:ext>
            </a:extLst>
          </p:cNvPr>
          <p:cNvSpPr/>
          <p:nvPr/>
        </p:nvSpPr>
        <p:spPr>
          <a:xfrm>
            <a:off x="6482245" y="1704277"/>
            <a:ext cx="5386995" cy="87101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6" name="Rectángulo: esquinas redondeadas 58">
            <a:extLst>
              <a:ext uri="{FF2B5EF4-FFF2-40B4-BE49-F238E27FC236}">
                <a16:creationId xmlns:a16="http://schemas.microsoft.com/office/drawing/2014/main" id="{217A267B-E224-2A06-6620-355FF90A422E}"/>
              </a:ext>
            </a:extLst>
          </p:cNvPr>
          <p:cNvSpPr/>
          <p:nvPr/>
        </p:nvSpPr>
        <p:spPr>
          <a:xfrm>
            <a:off x="8327120" y="2674638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7" name="Rectángulo: esquinas redondeadas 59">
            <a:extLst>
              <a:ext uri="{FF2B5EF4-FFF2-40B4-BE49-F238E27FC236}">
                <a16:creationId xmlns:a16="http://schemas.microsoft.com/office/drawing/2014/main" id="{BD6BEF1C-1572-BDB0-1AEE-10DCCCBF40E5}"/>
              </a:ext>
            </a:extLst>
          </p:cNvPr>
          <p:cNvSpPr/>
          <p:nvPr/>
        </p:nvSpPr>
        <p:spPr>
          <a:xfrm>
            <a:off x="10197580" y="2675927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8" name="Rectángulo: esquinas redondeadas 60">
            <a:extLst>
              <a:ext uri="{FF2B5EF4-FFF2-40B4-BE49-F238E27FC236}">
                <a16:creationId xmlns:a16="http://schemas.microsoft.com/office/drawing/2014/main" id="{D0A21806-99BB-81CA-0F90-AF5300FBCFEC}"/>
              </a:ext>
            </a:extLst>
          </p:cNvPr>
          <p:cNvSpPr/>
          <p:nvPr/>
        </p:nvSpPr>
        <p:spPr>
          <a:xfrm>
            <a:off x="6482236" y="2674638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9" name="CuadroTexto 61">
            <a:extLst>
              <a:ext uri="{FF2B5EF4-FFF2-40B4-BE49-F238E27FC236}">
                <a16:creationId xmlns:a16="http://schemas.microsoft.com/office/drawing/2014/main" id="{772AEA1C-364E-FF29-595D-212AD49AA568}"/>
              </a:ext>
            </a:extLst>
          </p:cNvPr>
          <p:cNvSpPr txBox="1"/>
          <p:nvPr/>
        </p:nvSpPr>
        <p:spPr>
          <a:xfrm>
            <a:off x="6446876" y="2764139"/>
            <a:ext cx="1746129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Pattern detection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CuadroTexto 62">
            <a:extLst>
              <a:ext uri="{FF2B5EF4-FFF2-40B4-BE49-F238E27FC236}">
                <a16:creationId xmlns:a16="http://schemas.microsoft.com/office/drawing/2014/main" id="{37FAAD12-A1DA-925F-5B5F-9F341B3ECB51}"/>
              </a:ext>
            </a:extLst>
          </p:cNvPr>
          <p:cNvSpPr txBox="1"/>
          <p:nvPr/>
        </p:nvSpPr>
        <p:spPr>
          <a:xfrm>
            <a:off x="8427165" y="2764139"/>
            <a:ext cx="1497147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Reconstruction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CuadroTexto 63">
            <a:extLst>
              <a:ext uri="{FF2B5EF4-FFF2-40B4-BE49-F238E27FC236}">
                <a16:creationId xmlns:a16="http://schemas.microsoft.com/office/drawing/2014/main" id="{2C4A0920-3595-3F53-6131-9A80FA59A099}"/>
              </a:ext>
            </a:extLst>
          </p:cNvPr>
          <p:cNvSpPr txBox="1"/>
          <p:nvPr/>
        </p:nvSpPr>
        <p:spPr>
          <a:xfrm>
            <a:off x="10197580" y="2764139"/>
            <a:ext cx="1671660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Prediction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Flecha: doblada hacia arriba 64">
            <a:extLst>
              <a:ext uri="{FF2B5EF4-FFF2-40B4-BE49-F238E27FC236}">
                <a16:creationId xmlns:a16="http://schemas.microsoft.com/office/drawing/2014/main" id="{B5D96A36-6A70-1841-07D3-0FE00D3523F3}"/>
              </a:ext>
            </a:extLst>
          </p:cNvPr>
          <p:cNvSpPr/>
          <p:nvPr/>
        </p:nvSpPr>
        <p:spPr>
          <a:xfrm rot="10800009" flipH="1">
            <a:off x="7746412" y="823682"/>
            <a:ext cx="1623599" cy="787517"/>
          </a:xfrm>
          <a:custGeom>
            <a:avLst>
              <a:gd name="f10" fmla="val 18200"/>
              <a:gd name="f11" fmla="val 20283"/>
              <a:gd name="f12" fmla="val 33870"/>
            </a:avLst>
            <a:gdLst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ss"/>
              <a:gd name="f9" fmla="val 0"/>
              <a:gd name="f10" fmla="val 18200"/>
              <a:gd name="f11" fmla="val 20283"/>
              <a:gd name="f12" fmla="val 33870"/>
              <a:gd name="f13" fmla="+- 0 0 -360"/>
              <a:gd name="f14" fmla="+- 0 0 -270"/>
              <a:gd name="f15" fmla="+- 0 0 -180"/>
              <a:gd name="f16" fmla="+- 0 0 -90"/>
              <a:gd name="f17" fmla="abs f6"/>
              <a:gd name="f18" fmla="abs f7"/>
              <a:gd name="f19" fmla="abs f8"/>
              <a:gd name="f20" fmla="val f9"/>
              <a:gd name="f21" fmla="val f10"/>
              <a:gd name="f22" fmla="val f11"/>
              <a:gd name="f23" fmla="val f12"/>
              <a:gd name="f24" fmla="*/ f13 f3 1"/>
              <a:gd name="f25" fmla="*/ f14 f3 1"/>
              <a:gd name="f26" fmla="*/ f15 f3 1"/>
              <a:gd name="f27" fmla="*/ f16 f3 1"/>
              <a:gd name="f28" fmla="?: f17 f6 1"/>
              <a:gd name="f29" fmla="?: f18 f7 1"/>
              <a:gd name="f30" fmla="?: f19 f8 1"/>
              <a:gd name="f31" fmla="*/ f24 1 f5"/>
              <a:gd name="f32" fmla="*/ f25 1 f5"/>
              <a:gd name="f33" fmla="*/ f26 1 f5"/>
              <a:gd name="f34" fmla="*/ f27 1 f5"/>
              <a:gd name="f35" fmla="*/ f28 1 21600"/>
              <a:gd name="f36" fmla="*/ f29 1 21600"/>
              <a:gd name="f37" fmla="*/ 21600 f28 1"/>
              <a:gd name="f38" fmla="*/ 21600 f29 1"/>
              <a:gd name="f39" fmla="+- f31 0 f4"/>
              <a:gd name="f40" fmla="+- f32 0 f4"/>
              <a:gd name="f41" fmla="+- f33 0 f4"/>
              <a:gd name="f42" fmla="+- f34 0 f4"/>
              <a:gd name="f43" fmla="min f36 f35"/>
              <a:gd name="f44" fmla="*/ f37 1 f30"/>
              <a:gd name="f45" fmla="*/ f38 1 f30"/>
              <a:gd name="f46" fmla="val f44"/>
              <a:gd name="f47" fmla="val f45"/>
              <a:gd name="f48" fmla="*/ f20 f43 1"/>
              <a:gd name="f49" fmla="+- f47 0 f20"/>
              <a:gd name="f50" fmla="+- f46 0 f20"/>
              <a:gd name="f51" fmla="*/ f47 f43 1"/>
              <a:gd name="f52" fmla="*/ f46 f43 1"/>
              <a:gd name="f53" fmla="min f50 f49"/>
              <a:gd name="f54" fmla="*/ f53 f23 1"/>
              <a:gd name="f55" fmla="*/ f53 f22 1"/>
              <a:gd name="f56" fmla="*/ f53 f21 1"/>
              <a:gd name="f57" fmla="*/ f54 1 100000"/>
              <a:gd name="f58" fmla="*/ f55 1 50000"/>
              <a:gd name="f59" fmla="*/ f55 1 100000"/>
              <a:gd name="f60" fmla="*/ f56 1 200000"/>
              <a:gd name="f61" fmla="*/ f56 1 100000"/>
              <a:gd name="f62" fmla="+- f46 0 f58"/>
              <a:gd name="f63" fmla="+- f46 0 f59"/>
              <a:gd name="f64" fmla="+- f47 0 f61"/>
              <a:gd name="f65" fmla="+- f57 f47 0"/>
              <a:gd name="f66" fmla="*/ f57 f43 1"/>
              <a:gd name="f67" fmla="+- f63 0 f60"/>
              <a:gd name="f68" fmla="+- f63 f60 0"/>
              <a:gd name="f69" fmla="+- f64 f47 0"/>
              <a:gd name="f70" fmla="*/ f65 1 2"/>
              <a:gd name="f71" fmla="*/ f64 f43 1"/>
              <a:gd name="f72" fmla="*/ f62 f43 1"/>
              <a:gd name="f73" fmla="*/ f63 f43 1"/>
              <a:gd name="f74" fmla="*/ f68 1 2"/>
              <a:gd name="f75" fmla="*/ f69 1 2"/>
              <a:gd name="f76" fmla="*/ f68 f43 1"/>
              <a:gd name="f77" fmla="*/ f67 f43 1"/>
              <a:gd name="f78" fmla="*/ f70 f43 1"/>
              <a:gd name="f79" fmla="*/ f75 f43 1"/>
              <a:gd name="f80" fmla="*/ f74 f4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73" y="f48"/>
              </a:cxn>
              <a:cxn ang="f40">
                <a:pos x="f72" y="f66"/>
              </a:cxn>
              <a:cxn ang="f40">
                <a:pos x="f48" y="f79"/>
              </a:cxn>
              <a:cxn ang="f41">
                <a:pos x="f80" y="f51"/>
              </a:cxn>
              <a:cxn ang="f42">
                <a:pos x="f76" y="f78"/>
              </a:cxn>
              <a:cxn ang="f42">
                <a:pos x="f52" y="f66"/>
              </a:cxn>
            </a:cxnLst>
            <a:rect l="f48" t="f71" r="f76" b="f51"/>
            <a:pathLst>
              <a:path>
                <a:moveTo>
                  <a:pt x="f48" y="f71"/>
                </a:moveTo>
                <a:lnTo>
                  <a:pt x="f77" y="f71"/>
                </a:lnTo>
                <a:lnTo>
                  <a:pt x="f77" y="f66"/>
                </a:lnTo>
                <a:lnTo>
                  <a:pt x="f72" y="f66"/>
                </a:lnTo>
                <a:lnTo>
                  <a:pt x="f73" y="f48"/>
                </a:lnTo>
                <a:lnTo>
                  <a:pt x="f52" y="f66"/>
                </a:lnTo>
                <a:lnTo>
                  <a:pt x="f76" y="f66"/>
                </a:lnTo>
                <a:lnTo>
                  <a:pt x="f76" y="f51"/>
                </a:lnTo>
                <a:lnTo>
                  <a:pt x="f48" y="f51"/>
                </a:lnTo>
                <a:close/>
              </a:path>
            </a:pathLst>
          </a:custGeom>
          <a:noFill/>
          <a:ln w="28575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Elipse 1">
            <a:extLst>
              <a:ext uri="{FF2B5EF4-FFF2-40B4-BE49-F238E27FC236}">
                <a16:creationId xmlns:a16="http://schemas.microsoft.com/office/drawing/2014/main" id="{5627A0DA-BC3B-4D21-2F87-D31DB689DBB9}"/>
              </a:ext>
            </a:extLst>
          </p:cNvPr>
          <p:cNvSpPr/>
          <p:nvPr/>
        </p:nvSpPr>
        <p:spPr>
          <a:xfrm>
            <a:off x="2340004" y="5412269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4" name="Grupo 2">
            <a:extLst>
              <a:ext uri="{FF2B5EF4-FFF2-40B4-BE49-F238E27FC236}">
                <a16:creationId xmlns:a16="http://schemas.microsoft.com/office/drawing/2014/main" id="{E901179D-8EB8-FC3D-DAC9-B551B2C15857}"/>
              </a:ext>
            </a:extLst>
          </p:cNvPr>
          <p:cNvGrpSpPr/>
          <p:nvPr/>
        </p:nvGrpSpPr>
        <p:grpSpPr>
          <a:xfrm>
            <a:off x="2520004" y="5678021"/>
            <a:ext cx="539998" cy="539998"/>
            <a:chOff x="2520004" y="5678021"/>
            <a:chExt cx="539998" cy="539998"/>
          </a:xfrm>
        </p:grpSpPr>
        <p:sp>
          <p:nvSpPr>
            <p:cNvPr id="35" name="Elipse 4">
              <a:extLst>
                <a:ext uri="{FF2B5EF4-FFF2-40B4-BE49-F238E27FC236}">
                  <a16:creationId xmlns:a16="http://schemas.microsoft.com/office/drawing/2014/main" id="{A53EFCF6-4A91-73A9-8777-24252B4832A9}"/>
                </a:ext>
              </a:extLst>
            </p:cNvPr>
            <p:cNvSpPr/>
            <p:nvPr/>
          </p:nvSpPr>
          <p:spPr>
            <a:xfrm>
              <a:off x="2520004" y="5678021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6" name="Gráfico 7" descr="Hogar con relleno sólido">
              <a:extLst>
                <a:ext uri="{FF2B5EF4-FFF2-40B4-BE49-F238E27FC236}">
                  <a16:creationId xmlns:a16="http://schemas.microsoft.com/office/drawing/2014/main" id="{E344BF52-8037-7B0B-D47F-1662777C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5807" y="5730361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7" name="Grupo 22">
            <a:extLst>
              <a:ext uri="{FF2B5EF4-FFF2-40B4-BE49-F238E27FC236}">
                <a16:creationId xmlns:a16="http://schemas.microsoft.com/office/drawing/2014/main" id="{06128B80-33F9-72A2-5C65-0474EB7AB41B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38" name="Elipse 23">
              <a:extLst>
                <a:ext uri="{FF2B5EF4-FFF2-40B4-BE49-F238E27FC236}">
                  <a16:creationId xmlns:a16="http://schemas.microsoft.com/office/drawing/2014/main" id="{56883CB0-32F8-40FC-30B2-BE4BB5D8A9D5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9" name="Gráfico 24" descr="Documento con relleno sólido">
              <a:extLst>
                <a:ext uri="{FF2B5EF4-FFF2-40B4-BE49-F238E27FC236}">
                  <a16:creationId xmlns:a16="http://schemas.microsoft.com/office/drawing/2014/main" id="{3F419C57-C6CC-1DC4-F39C-B3677E671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0" name="Grupo 32">
            <a:extLst>
              <a:ext uri="{FF2B5EF4-FFF2-40B4-BE49-F238E27FC236}">
                <a16:creationId xmlns:a16="http://schemas.microsoft.com/office/drawing/2014/main" id="{B731234D-FE83-8E21-FD7C-541D91510229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41" name="Elipse 33">
              <a:extLst>
                <a:ext uri="{FF2B5EF4-FFF2-40B4-BE49-F238E27FC236}">
                  <a16:creationId xmlns:a16="http://schemas.microsoft.com/office/drawing/2014/main" id="{C2AC46AA-D3D1-3244-93E8-7D7E634C30F3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42" name="Gráfico 34" descr="Disco con relleno sólido">
              <a:extLst>
                <a:ext uri="{FF2B5EF4-FFF2-40B4-BE49-F238E27FC236}">
                  <a16:creationId xmlns:a16="http://schemas.microsoft.com/office/drawing/2014/main" id="{675D30C9-A6AE-515C-1605-92D1B11E9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3" name="Grupo 35">
            <a:extLst>
              <a:ext uri="{FF2B5EF4-FFF2-40B4-BE49-F238E27FC236}">
                <a16:creationId xmlns:a16="http://schemas.microsoft.com/office/drawing/2014/main" id="{DB3DA8D8-1D57-B41A-BF15-F592224A732C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44" name="Elipse 36">
              <a:extLst>
                <a:ext uri="{FF2B5EF4-FFF2-40B4-BE49-F238E27FC236}">
                  <a16:creationId xmlns:a16="http://schemas.microsoft.com/office/drawing/2014/main" id="{4F07F03A-1448-720E-68E8-9CB0FE36E3C5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45" name="Gráfico 37" descr="Objetivo con relleno sólido">
              <a:extLst>
                <a:ext uri="{FF2B5EF4-FFF2-40B4-BE49-F238E27FC236}">
                  <a16:creationId xmlns:a16="http://schemas.microsoft.com/office/drawing/2014/main" id="{A009A9F3-FBDC-AAC5-4469-0CFD2B4A4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6" name="Grupo 39">
            <a:extLst>
              <a:ext uri="{FF2B5EF4-FFF2-40B4-BE49-F238E27FC236}">
                <a16:creationId xmlns:a16="http://schemas.microsoft.com/office/drawing/2014/main" id="{AEECC672-9616-10F9-C29D-AC63E61EDE7B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47" name="Elipse 40">
              <a:extLst>
                <a:ext uri="{FF2B5EF4-FFF2-40B4-BE49-F238E27FC236}">
                  <a16:creationId xmlns:a16="http://schemas.microsoft.com/office/drawing/2014/main" id="{8D6F5C83-705D-5F78-025B-7F10422D11BA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48" name="Gráfico 41" descr="Presentación con gráfico circular con relleno sólido">
              <a:extLst>
                <a:ext uri="{FF2B5EF4-FFF2-40B4-BE49-F238E27FC236}">
                  <a16:creationId xmlns:a16="http://schemas.microsoft.com/office/drawing/2014/main" id="{FFBE7A8B-533A-CACD-2B33-BAFEF8887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49" name="Grupo 42">
            <a:extLst>
              <a:ext uri="{FF2B5EF4-FFF2-40B4-BE49-F238E27FC236}">
                <a16:creationId xmlns:a16="http://schemas.microsoft.com/office/drawing/2014/main" id="{08372440-5B28-05A6-42A2-530C692DC33B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50" name="Elipse 67">
              <a:extLst>
                <a:ext uri="{FF2B5EF4-FFF2-40B4-BE49-F238E27FC236}">
                  <a16:creationId xmlns:a16="http://schemas.microsoft.com/office/drawing/2014/main" id="{178E25BA-6B35-3820-1D7B-0801E7CBD679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51" name="Gráfico 68" descr="Engranajes con relleno sólido">
              <a:extLst>
                <a:ext uri="{FF2B5EF4-FFF2-40B4-BE49-F238E27FC236}">
                  <a16:creationId xmlns:a16="http://schemas.microsoft.com/office/drawing/2014/main" id="{3BA64CA2-4852-6692-1C1C-471AC7231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52" name="CuadroTexto 6">
            <a:extLst>
              <a:ext uri="{FF2B5EF4-FFF2-40B4-BE49-F238E27FC236}">
                <a16:creationId xmlns:a16="http://schemas.microsoft.com/office/drawing/2014/main" id="{B6689BDD-0269-957A-4C47-C91BDDF064AC}"/>
              </a:ext>
            </a:extLst>
          </p:cNvPr>
          <p:cNvSpPr txBox="1"/>
          <p:nvPr/>
        </p:nvSpPr>
        <p:spPr>
          <a:xfrm>
            <a:off x="2167201" y="3972071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  <a:ea typeface="Calibri"/>
                <a:cs typeface="Calibri"/>
              </a:rPr>
              <a:t>Superresolution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8CC6CF46-96D8-256D-527B-9D97EB4D51DA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DDBCFD8C-0187-9BA1-C525-96D1879B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33">
            <a:extLst>
              <a:ext uri="{FF2B5EF4-FFF2-40B4-BE49-F238E27FC236}">
                <a16:creationId xmlns:a16="http://schemas.microsoft.com/office/drawing/2014/main" id="{BD3B4AFA-343C-5DD0-9400-9C04C386C29B}"/>
              </a:ext>
            </a:extLst>
          </p:cNvPr>
          <p:cNvSpPr/>
          <p:nvPr/>
        </p:nvSpPr>
        <p:spPr>
          <a:xfrm>
            <a:off x="7200003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5">
            <a:extLst>
              <a:ext uri="{FF2B5EF4-FFF2-40B4-BE49-F238E27FC236}">
                <a16:creationId xmlns:a16="http://schemas.microsoft.com/office/drawing/2014/main" id="{F00EC8E1-BE2C-DF11-7263-2E417B36CBF6}"/>
              </a:ext>
            </a:extLst>
          </p:cNvPr>
          <p:cNvSpPr txBox="1"/>
          <p:nvPr/>
        </p:nvSpPr>
        <p:spPr>
          <a:xfrm>
            <a:off x="2808899" y="314425"/>
            <a:ext cx="6574197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Database &amp; Data preparation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8">
            <a:extLst>
              <a:ext uri="{FF2B5EF4-FFF2-40B4-BE49-F238E27FC236}">
                <a16:creationId xmlns:a16="http://schemas.microsoft.com/office/drawing/2014/main" id="{ACF253FB-1744-0101-CC78-B1ADF5EF261E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9">
              <a:extLst>
                <a:ext uri="{FF2B5EF4-FFF2-40B4-BE49-F238E27FC236}">
                  <a16:creationId xmlns:a16="http://schemas.microsoft.com/office/drawing/2014/main" id="{A849ACA4-149B-FDF5-DE03-57E1848F8BCE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10" descr="Hogar con relleno sólido">
              <a:extLst>
                <a:ext uri="{FF2B5EF4-FFF2-40B4-BE49-F238E27FC236}">
                  <a16:creationId xmlns:a16="http://schemas.microsoft.com/office/drawing/2014/main" id="{71FC7EEF-83F8-CDEC-A452-DC2C30C2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11">
            <a:extLst>
              <a:ext uri="{FF2B5EF4-FFF2-40B4-BE49-F238E27FC236}">
                <a16:creationId xmlns:a16="http://schemas.microsoft.com/office/drawing/2014/main" id="{B4D7F12E-B5DE-B7D1-10EE-9001F80A2B5A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11" name="Elipse 12">
              <a:extLst>
                <a:ext uri="{FF2B5EF4-FFF2-40B4-BE49-F238E27FC236}">
                  <a16:creationId xmlns:a16="http://schemas.microsoft.com/office/drawing/2014/main" id="{12AB7D1A-AE94-7B36-11A6-C8766835811F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13" descr="Documento con relleno sólido">
              <a:extLst>
                <a:ext uri="{FF2B5EF4-FFF2-40B4-BE49-F238E27FC236}">
                  <a16:creationId xmlns:a16="http://schemas.microsoft.com/office/drawing/2014/main" id="{0719D2D2-E078-D361-C556-D52E13A2F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14">
            <a:extLst>
              <a:ext uri="{FF2B5EF4-FFF2-40B4-BE49-F238E27FC236}">
                <a16:creationId xmlns:a16="http://schemas.microsoft.com/office/drawing/2014/main" id="{77F883D3-D0C4-45C0-8422-2088ED301429}"/>
              </a:ext>
            </a:extLst>
          </p:cNvPr>
          <p:cNvGrpSpPr/>
          <p:nvPr/>
        </p:nvGrpSpPr>
        <p:grpSpPr>
          <a:xfrm>
            <a:off x="7380003" y="5677198"/>
            <a:ext cx="539998" cy="539998"/>
            <a:chOff x="7380003" y="5677198"/>
            <a:chExt cx="539998" cy="539998"/>
          </a:xfrm>
        </p:grpSpPr>
        <p:sp>
          <p:nvSpPr>
            <p:cNvPr id="14" name="Elipse 15">
              <a:extLst>
                <a:ext uri="{FF2B5EF4-FFF2-40B4-BE49-F238E27FC236}">
                  <a16:creationId xmlns:a16="http://schemas.microsoft.com/office/drawing/2014/main" id="{F774142E-F63F-886F-4C67-3284B584E6FD}"/>
                </a:ext>
              </a:extLst>
            </p:cNvPr>
            <p:cNvSpPr/>
            <p:nvPr/>
          </p:nvSpPr>
          <p:spPr>
            <a:xfrm>
              <a:off x="7380003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16" descr="Disco con relleno sólido">
              <a:extLst>
                <a:ext uri="{FF2B5EF4-FFF2-40B4-BE49-F238E27FC236}">
                  <a16:creationId xmlns:a16="http://schemas.microsoft.com/office/drawing/2014/main" id="{7DCCFE06-4437-0327-090B-688E2A09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416981" y="571209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17">
            <a:extLst>
              <a:ext uri="{FF2B5EF4-FFF2-40B4-BE49-F238E27FC236}">
                <a16:creationId xmlns:a16="http://schemas.microsoft.com/office/drawing/2014/main" id="{1275EB4B-7339-B7E0-E7F6-DD383590A5DC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035F76E0-1259-FE3A-E08D-6DAD4AECB483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Objetivo con relleno sólido">
              <a:extLst>
                <a:ext uri="{FF2B5EF4-FFF2-40B4-BE49-F238E27FC236}">
                  <a16:creationId xmlns:a16="http://schemas.microsoft.com/office/drawing/2014/main" id="{2EA1C533-7DB7-67C4-DF5E-17263109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30F4E80B-36C3-3955-BBCE-03DA65125151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263C840E-A329-7A35-C84B-C71CB788CCE1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4" descr="Presentación con gráfico circular con relleno sólido">
              <a:extLst>
                <a:ext uri="{FF2B5EF4-FFF2-40B4-BE49-F238E27FC236}">
                  <a16:creationId xmlns:a16="http://schemas.microsoft.com/office/drawing/2014/main" id="{D9C85714-45D3-7076-5A3A-F55CBD5F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EA487D11-CABE-A2D9-678A-971529022F14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16282C6D-A74D-54D6-CE24-6ED548817679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Engranajes con relleno sólido">
              <a:extLst>
                <a:ext uri="{FF2B5EF4-FFF2-40B4-BE49-F238E27FC236}">
                  <a16:creationId xmlns:a16="http://schemas.microsoft.com/office/drawing/2014/main" id="{AC7F9700-84E8-A201-2290-70718EFB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F90A518-3D9D-08A7-1EEB-2A0A22EFCF97}"/>
              </a:ext>
            </a:extLst>
          </p:cNvPr>
          <p:cNvSpPr txBox="1"/>
          <p:nvPr/>
        </p:nvSpPr>
        <p:spPr>
          <a:xfrm>
            <a:off x="1615736" y="3000652"/>
            <a:ext cx="727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data sets </a:t>
            </a:r>
            <a:r>
              <a:rPr lang="es-ES" dirty="0" err="1"/>
              <a:t>used</a:t>
            </a:r>
            <a:r>
              <a:rPr lang="es-ES" dirty="0"/>
              <a:t>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paper</a:t>
            </a:r>
            <a:r>
              <a:rPr lang="es-ES" dirty="0"/>
              <a:t>:</a:t>
            </a:r>
            <a:endParaRPr lang="en-US" dirty="0"/>
          </a:p>
        </p:txBody>
      </p:sp>
      <p:sp>
        <p:nvSpPr>
          <p:cNvPr id="31" name="Rectángulo 16">
            <a:extLst>
              <a:ext uri="{FF2B5EF4-FFF2-40B4-BE49-F238E27FC236}">
                <a16:creationId xmlns:a16="http://schemas.microsoft.com/office/drawing/2014/main" id="{F13F26BA-B698-DE73-FBC8-83B5CCBA52D9}"/>
              </a:ext>
            </a:extLst>
          </p:cNvPr>
          <p:cNvSpPr/>
          <p:nvPr/>
        </p:nvSpPr>
        <p:spPr>
          <a:xfrm>
            <a:off x="7185906" y="3570796"/>
            <a:ext cx="2726094" cy="1044861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0AC911-9827-EC0E-6E51-488F5E830F6D}"/>
                  </a:ext>
                </a:extLst>
              </p:cNvPr>
              <p:cNvSpPr txBox="1"/>
              <p:nvPr/>
            </p:nvSpPr>
            <p:spPr>
              <a:xfrm>
                <a:off x="1615736" y="3538480"/>
                <a:ext cx="42790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dirty="0"/>
                  <a:t>Stream </a:t>
                </a:r>
                <a:r>
                  <a:rPr lang="es-ES" dirty="0" err="1"/>
                  <a:t>wise</a:t>
                </a:r>
                <a:r>
                  <a:rPr lang="es-ES" dirty="0"/>
                  <a:t> </a:t>
                </a:r>
                <a:r>
                  <a:rPr lang="es-ES" dirty="0" err="1"/>
                  <a:t>velocity</a:t>
                </a:r>
                <a:r>
                  <a:rPr lang="es-ES" dirty="0"/>
                  <a:t> -&gt; 1 </a:t>
                </a:r>
                <a:r>
                  <a:rPr lang="es-ES" dirty="0" err="1"/>
                  <a:t>component</a:t>
                </a:r>
                <a:endParaRPr lang="es-E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-axis discretized in 100 nodes.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-axis discretized in 100 nodes.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351 snapshots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C0AC911-9827-EC0E-6E51-488F5E830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736" y="3538480"/>
                <a:ext cx="4279037" cy="1200329"/>
              </a:xfrm>
              <a:prstGeom prst="rect">
                <a:avLst/>
              </a:prstGeom>
              <a:blipFill>
                <a:blip r:embed="rId17"/>
                <a:stretch>
                  <a:fillRect l="-855" t="-2538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C4F6203-3300-D921-73F7-7853E3882166}"/>
              </a:ext>
            </a:extLst>
          </p:cNvPr>
          <p:cNvCxnSpPr>
            <a:cxnSpLocks/>
          </p:cNvCxnSpPr>
          <p:nvPr/>
        </p:nvCxnSpPr>
        <p:spPr>
          <a:xfrm>
            <a:off x="7185906" y="4693771"/>
            <a:ext cx="2726094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02E26D4-74A4-35EE-31FD-F0D16BC1676D}"/>
              </a:ext>
            </a:extLst>
          </p:cNvPr>
          <p:cNvSpPr txBox="1"/>
          <p:nvPr/>
        </p:nvSpPr>
        <p:spPr>
          <a:xfrm>
            <a:off x="7988139" y="4693771"/>
            <a:ext cx="1341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100 </a:t>
            </a:r>
            <a:r>
              <a:rPr lang="es-ES" sz="1600" dirty="0" err="1"/>
              <a:t>nodes</a:t>
            </a:r>
            <a:endParaRPr lang="en-US" sz="16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85815D-BAA5-43C7-EF28-6745BD344EB9}"/>
              </a:ext>
            </a:extLst>
          </p:cNvPr>
          <p:cNvCxnSpPr>
            <a:cxnSpLocks/>
          </p:cNvCxnSpPr>
          <p:nvPr/>
        </p:nvCxnSpPr>
        <p:spPr>
          <a:xfrm flipV="1">
            <a:off x="7106357" y="3570796"/>
            <a:ext cx="0" cy="1044861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2146AC2-3CBD-7235-1C2C-77A1CDAC1B4B}"/>
              </a:ext>
            </a:extLst>
          </p:cNvPr>
          <p:cNvSpPr txBox="1"/>
          <p:nvPr/>
        </p:nvSpPr>
        <p:spPr>
          <a:xfrm>
            <a:off x="5882050" y="3923268"/>
            <a:ext cx="1341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100 </a:t>
            </a:r>
            <a:r>
              <a:rPr lang="es-ES" sz="1600" dirty="0" err="1"/>
              <a:t>nodes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51D5F4-650A-9797-3925-2E3A4070ED6A}"/>
                  </a:ext>
                </a:extLst>
              </p:cNvPr>
              <p:cNvSpPr txBox="1"/>
              <p:nvPr/>
            </p:nvSpPr>
            <p:spPr>
              <a:xfrm>
                <a:off x="4455988" y="5213371"/>
                <a:ext cx="3739587" cy="39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s-E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{1, 100, 100, 351}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51D5F4-650A-9797-3925-2E3A4070E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988" y="5213371"/>
                <a:ext cx="3739587" cy="394852"/>
              </a:xfrm>
              <a:prstGeom prst="rect">
                <a:avLst/>
              </a:prstGeom>
              <a:blipFill>
                <a:blip r:embed="rId18"/>
                <a:stretch>
                  <a:fillRect t="-7692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D2E5D48B-742B-28DD-283D-58735B2F1288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613A60-25CC-5C21-BFB9-6B7E12FAA0EA}"/>
                  </a:ext>
                </a:extLst>
              </p:cNvPr>
              <p:cNvSpPr txBox="1"/>
              <p:nvPr/>
            </p:nvSpPr>
            <p:spPr>
              <a:xfrm>
                <a:off x="1716812" y="1616646"/>
                <a:ext cx="9448604" cy="39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Snapshots Tensor =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613A60-25CC-5C21-BFB9-6B7E12FAA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812" y="1616646"/>
                <a:ext cx="9448604" cy="394852"/>
              </a:xfrm>
              <a:prstGeom prst="rect">
                <a:avLst/>
              </a:prstGeom>
              <a:blipFill>
                <a:blip r:embed="rId19"/>
                <a:stretch>
                  <a:fillRect t="-61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Connector 25">
            <a:extLst>
              <a:ext uri="{FF2B5EF4-FFF2-40B4-BE49-F238E27FC236}">
                <a16:creationId xmlns:a16="http://schemas.microsoft.com/office/drawing/2014/main" id="{8287CB96-928D-E3C7-BD41-D10478A246FF}"/>
              </a:ext>
            </a:extLst>
          </p:cNvPr>
          <p:cNvCxnSpPr/>
          <p:nvPr/>
        </p:nvCxnSpPr>
        <p:spPr>
          <a:xfrm>
            <a:off x="6665484" y="1970886"/>
            <a:ext cx="300801" cy="0"/>
          </a:xfrm>
          <a:prstGeom prst="straightConnector1">
            <a:avLst/>
          </a:prstGeom>
          <a:noFill/>
          <a:ln w="38103" cap="flat">
            <a:solidFill>
              <a:srgbClr val="092240"/>
            </a:solidFill>
            <a:prstDash val="solid"/>
            <a:miter/>
          </a:ln>
        </p:spPr>
      </p:cxnSp>
      <p:cxnSp>
        <p:nvCxnSpPr>
          <p:cNvPr id="26" name="Straight Arrow Connector 26">
            <a:extLst>
              <a:ext uri="{FF2B5EF4-FFF2-40B4-BE49-F238E27FC236}">
                <a16:creationId xmlns:a16="http://schemas.microsoft.com/office/drawing/2014/main" id="{65A2770D-FDDD-91A8-6403-38E28090A372}"/>
              </a:ext>
            </a:extLst>
          </p:cNvPr>
          <p:cNvCxnSpPr/>
          <p:nvPr/>
        </p:nvCxnSpPr>
        <p:spPr>
          <a:xfrm flipV="1">
            <a:off x="6567927" y="1970886"/>
            <a:ext cx="262652" cy="306416"/>
          </a:xfrm>
          <a:prstGeom prst="straightConnector1">
            <a:avLst/>
          </a:prstGeom>
          <a:noFill/>
          <a:ln w="28575" cap="flat">
            <a:solidFill>
              <a:srgbClr val="092240"/>
            </a:solidFill>
            <a:prstDash val="solid"/>
            <a:miter/>
          </a:ln>
        </p:spPr>
      </p:cxnSp>
      <p:sp>
        <p:nvSpPr>
          <p:cNvPr id="27" name="TextBox 27">
            <a:extLst>
              <a:ext uri="{FF2B5EF4-FFF2-40B4-BE49-F238E27FC236}">
                <a16:creationId xmlns:a16="http://schemas.microsoft.com/office/drawing/2014/main" id="{52FAE062-7F92-6A67-FBFE-8DB68264258C}"/>
              </a:ext>
            </a:extLst>
          </p:cNvPr>
          <p:cNvSpPr txBox="1"/>
          <p:nvPr/>
        </p:nvSpPr>
        <p:spPr>
          <a:xfrm>
            <a:off x="5834468" y="2272282"/>
            <a:ext cx="14560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92240"/>
                </a:solidFill>
                <a:uFillTx/>
                <a:latin typeface="Calibri"/>
              </a:rPr>
              <a:t> Variables</a:t>
            </a:r>
          </a:p>
        </p:txBody>
      </p:sp>
      <p:cxnSp>
        <p:nvCxnSpPr>
          <p:cNvPr id="29" name="Straight Connector 2">
            <a:extLst>
              <a:ext uri="{FF2B5EF4-FFF2-40B4-BE49-F238E27FC236}">
                <a16:creationId xmlns:a16="http://schemas.microsoft.com/office/drawing/2014/main" id="{8FF5FFBA-D840-52C4-A04B-481FEF9E403D}"/>
              </a:ext>
            </a:extLst>
          </p:cNvPr>
          <p:cNvCxnSpPr/>
          <p:nvPr/>
        </p:nvCxnSpPr>
        <p:spPr>
          <a:xfrm>
            <a:off x="7012890" y="1655632"/>
            <a:ext cx="690280" cy="9"/>
          </a:xfrm>
          <a:prstGeom prst="straightConnector1">
            <a:avLst/>
          </a:prstGeom>
          <a:noFill/>
          <a:ln w="38103" cap="flat">
            <a:solidFill>
              <a:srgbClr val="092240"/>
            </a:solidFill>
            <a:prstDash val="solid"/>
            <a:miter/>
          </a:ln>
        </p:spPr>
      </p:cxnSp>
      <p:cxnSp>
        <p:nvCxnSpPr>
          <p:cNvPr id="30" name="Straight Arrow Connector 4">
            <a:extLst>
              <a:ext uri="{FF2B5EF4-FFF2-40B4-BE49-F238E27FC236}">
                <a16:creationId xmlns:a16="http://schemas.microsoft.com/office/drawing/2014/main" id="{546ED2CA-4B70-A719-37B3-B16B998456AE}"/>
              </a:ext>
            </a:extLst>
          </p:cNvPr>
          <p:cNvCxnSpPr/>
          <p:nvPr/>
        </p:nvCxnSpPr>
        <p:spPr>
          <a:xfrm flipH="1">
            <a:off x="7333744" y="1396994"/>
            <a:ext cx="153162" cy="264070"/>
          </a:xfrm>
          <a:prstGeom prst="straightConnector1">
            <a:avLst/>
          </a:prstGeom>
          <a:noFill/>
          <a:ln w="28575" cap="flat">
            <a:solidFill>
              <a:srgbClr val="092240"/>
            </a:solidFill>
            <a:prstDash val="solid"/>
            <a:miter/>
          </a:ln>
        </p:spPr>
      </p:cxnSp>
      <p:sp>
        <p:nvSpPr>
          <p:cNvPr id="33" name="TextBox 16">
            <a:extLst>
              <a:ext uri="{FF2B5EF4-FFF2-40B4-BE49-F238E27FC236}">
                <a16:creationId xmlns:a16="http://schemas.microsoft.com/office/drawing/2014/main" id="{01A3A790-6A37-2964-D342-C7A132E3BD36}"/>
              </a:ext>
            </a:extLst>
          </p:cNvPr>
          <p:cNvSpPr txBox="1"/>
          <p:nvPr/>
        </p:nvSpPr>
        <p:spPr>
          <a:xfrm>
            <a:off x="7453348" y="1129427"/>
            <a:ext cx="360553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92240"/>
                </a:solidFill>
                <a:uFillTx/>
                <a:latin typeface="Calibri"/>
              </a:rPr>
              <a:t>Spatial dimensions (2D spatial grid)</a:t>
            </a:r>
          </a:p>
        </p:txBody>
      </p:sp>
      <p:cxnSp>
        <p:nvCxnSpPr>
          <p:cNvPr id="34" name="Straight Connector 25">
            <a:extLst>
              <a:ext uri="{FF2B5EF4-FFF2-40B4-BE49-F238E27FC236}">
                <a16:creationId xmlns:a16="http://schemas.microsoft.com/office/drawing/2014/main" id="{7EFB59D8-1248-60DA-5BD3-186EE990012C}"/>
              </a:ext>
            </a:extLst>
          </p:cNvPr>
          <p:cNvCxnSpPr/>
          <p:nvPr/>
        </p:nvCxnSpPr>
        <p:spPr>
          <a:xfrm>
            <a:off x="7746579" y="1969437"/>
            <a:ext cx="300801" cy="0"/>
          </a:xfrm>
          <a:prstGeom prst="straightConnector1">
            <a:avLst/>
          </a:prstGeom>
          <a:noFill/>
          <a:ln w="38103" cap="flat">
            <a:solidFill>
              <a:srgbClr val="092240"/>
            </a:solidFill>
            <a:prstDash val="solid"/>
            <a:miter/>
          </a:ln>
        </p:spPr>
      </p:cxnSp>
      <p:cxnSp>
        <p:nvCxnSpPr>
          <p:cNvPr id="37" name="Straight Arrow Connector 26">
            <a:extLst>
              <a:ext uri="{FF2B5EF4-FFF2-40B4-BE49-F238E27FC236}">
                <a16:creationId xmlns:a16="http://schemas.microsoft.com/office/drawing/2014/main" id="{DD4B861B-16F8-4883-591F-D77E6AC238B0}"/>
              </a:ext>
            </a:extLst>
          </p:cNvPr>
          <p:cNvCxnSpPr/>
          <p:nvPr/>
        </p:nvCxnSpPr>
        <p:spPr>
          <a:xfrm flipH="1" flipV="1">
            <a:off x="7911683" y="1969437"/>
            <a:ext cx="244849" cy="291035"/>
          </a:xfrm>
          <a:prstGeom prst="straightConnector1">
            <a:avLst/>
          </a:prstGeom>
          <a:noFill/>
          <a:ln w="28575" cap="flat">
            <a:solidFill>
              <a:srgbClr val="092240"/>
            </a:solidFill>
            <a:prstDash val="solid"/>
            <a:miter/>
          </a:ln>
        </p:spPr>
      </p:cxnSp>
      <p:sp>
        <p:nvSpPr>
          <p:cNvPr id="40" name="TextBox 27">
            <a:extLst>
              <a:ext uri="{FF2B5EF4-FFF2-40B4-BE49-F238E27FC236}">
                <a16:creationId xmlns:a16="http://schemas.microsoft.com/office/drawing/2014/main" id="{35E4A77F-6672-4D1D-C56A-CA8F4F2BD38F}"/>
              </a:ext>
            </a:extLst>
          </p:cNvPr>
          <p:cNvSpPr txBox="1"/>
          <p:nvPr/>
        </p:nvSpPr>
        <p:spPr>
          <a:xfrm>
            <a:off x="7275837" y="2281193"/>
            <a:ext cx="221045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92240"/>
                </a:solidFill>
                <a:uFillTx/>
                <a:latin typeface="Calibri"/>
              </a:rPr>
              <a:t>Temporal dimensions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0D8F3F9-285B-949F-02B2-DA538A291769}"/>
              </a:ext>
            </a:extLst>
          </p:cNvPr>
          <p:cNvSpPr txBox="1"/>
          <p:nvPr/>
        </p:nvSpPr>
        <p:spPr>
          <a:xfrm>
            <a:off x="-4464788" y="314425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Calibration</a:t>
            </a:r>
            <a:endParaRPr lang="en-US" sz="4400" b="1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33846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">
            <a:extLst>
              <a:ext uri="{FF2B5EF4-FFF2-40B4-BE49-F238E27FC236}">
                <a16:creationId xmlns:a16="http://schemas.microsoft.com/office/drawing/2014/main" id="{CF24E7C0-6BE5-9D0C-0680-58B4DAF06FCF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34">
            <a:extLst>
              <a:ext uri="{FF2B5EF4-FFF2-40B4-BE49-F238E27FC236}">
                <a16:creationId xmlns:a16="http://schemas.microsoft.com/office/drawing/2014/main" id="{A8FF483E-CD4B-FF34-6D34-1A247764ABBB}"/>
              </a:ext>
            </a:extLst>
          </p:cNvPr>
          <p:cNvSpPr txBox="1"/>
          <p:nvPr/>
        </p:nvSpPr>
        <p:spPr>
          <a:xfrm>
            <a:off x="30311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 dirty="0" err="1">
                <a:solidFill>
                  <a:srgbClr val="000000"/>
                </a:solidFill>
                <a:uFillTx/>
                <a:latin typeface="Calibri Light"/>
              </a:rPr>
              <a:t>Calibration</a:t>
            </a:r>
            <a:endParaRPr lang="en-US" sz="4400" b="1" i="0" u="none" strike="noStrike" kern="1200" cap="none" spc="0" baseline="0" dirty="0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1F6D99-DD4E-1999-BDEB-C468EEF7C478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834F93-4A88-6268-0408-52754951668D}"/>
              </a:ext>
            </a:extLst>
          </p:cNvPr>
          <p:cNvGrpSpPr/>
          <p:nvPr/>
        </p:nvGrpSpPr>
        <p:grpSpPr>
          <a:xfrm>
            <a:off x="385130" y="878875"/>
            <a:ext cx="2294324" cy="2442010"/>
            <a:chOff x="1371600" y="1173426"/>
            <a:chExt cx="3973484" cy="4592419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D8F32E73-1A89-EE1D-5498-5C059B8F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656" y="1838781"/>
              <a:ext cx="3733507" cy="38457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967B25-E088-2BEA-5F42-AD83F66891B9}"/>
                </a:ext>
              </a:extLst>
            </p:cNvPr>
            <p:cNvSpPr txBox="1"/>
            <p:nvPr/>
          </p:nvSpPr>
          <p:spPr>
            <a:xfrm>
              <a:off x="1489656" y="1260368"/>
              <a:ext cx="3733506" cy="713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6">
                      <a:lumMod val="50000"/>
                    </a:schemeClr>
                  </a:solidFill>
                </a:rPr>
                <a:t>RNN </a:t>
              </a:r>
              <a:r>
                <a:rPr lang="es-ES" b="1" dirty="0" err="1">
                  <a:solidFill>
                    <a:schemeClr val="accent6">
                      <a:lumMod val="50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C5B9E4D-53CA-3C01-8B20-54719B1BA296}"/>
                </a:ext>
              </a:extLst>
            </p:cNvPr>
            <p:cNvSpPr/>
            <p:nvPr/>
          </p:nvSpPr>
          <p:spPr>
            <a:xfrm>
              <a:off x="1371600" y="117342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0DBBB4-155E-9C57-FCD7-5E37CB03FAB9}"/>
              </a:ext>
            </a:extLst>
          </p:cNvPr>
          <p:cNvGrpSpPr/>
          <p:nvPr/>
        </p:nvGrpSpPr>
        <p:grpSpPr>
          <a:xfrm>
            <a:off x="1291691" y="3418612"/>
            <a:ext cx="2294324" cy="2442010"/>
            <a:chOff x="6933317" y="1172076"/>
            <a:chExt cx="3973484" cy="45924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F6C7-7F2C-679D-1FF8-2A71DB5A2BC3}"/>
                </a:ext>
              </a:extLst>
            </p:cNvPr>
            <p:cNvSpPr txBox="1"/>
            <p:nvPr/>
          </p:nvSpPr>
          <p:spPr>
            <a:xfrm>
              <a:off x="7053306" y="1265982"/>
              <a:ext cx="3733508" cy="699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2">
                      <a:lumMod val="75000"/>
                    </a:schemeClr>
                  </a:solidFill>
                </a:rPr>
                <a:t>CNN </a:t>
              </a:r>
              <a:r>
                <a:rPr lang="es-ES" b="1" dirty="0" err="1">
                  <a:solidFill>
                    <a:schemeClr val="accent2">
                      <a:lumMod val="75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25763006-E1D9-7ED7-67B6-F9725013C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838" y="1754054"/>
              <a:ext cx="3902445" cy="3930520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319CAD6-626B-7A72-723A-4ED5BCB3538C}"/>
                </a:ext>
              </a:extLst>
            </p:cNvPr>
            <p:cNvSpPr/>
            <p:nvPr/>
          </p:nvSpPr>
          <p:spPr>
            <a:xfrm>
              <a:off x="6933317" y="117207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A3D52B9-20F0-4781-666B-F4179AE2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Elipse 33">
            <a:extLst>
              <a:ext uri="{FF2B5EF4-FFF2-40B4-BE49-F238E27FC236}">
                <a16:creationId xmlns:a16="http://schemas.microsoft.com/office/drawing/2014/main" id="{19774F73-35D6-1BF2-E58C-8DFA050530E3}"/>
              </a:ext>
            </a:extLst>
          </p:cNvPr>
          <p:cNvSpPr/>
          <p:nvPr/>
        </p:nvSpPr>
        <p:spPr>
          <a:xfrm>
            <a:off x="8820000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16" name="Grupo 17">
            <a:extLst>
              <a:ext uri="{FF2B5EF4-FFF2-40B4-BE49-F238E27FC236}">
                <a16:creationId xmlns:a16="http://schemas.microsoft.com/office/drawing/2014/main" id="{DF36F1DE-2EC6-5169-7A55-85F41932DA50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ADA7D109-154A-31D7-7E91-DAD56A0B12DE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Hogar con relleno sólido">
              <a:extLst>
                <a:ext uri="{FF2B5EF4-FFF2-40B4-BE49-F238E27FC236}">
                  <a16:creationId xmlns:a16="http://schemas.microsoft.com/office/drawing/2014/main" id="{05802B0B-67FB-CA19-5143-5AA925352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839DEB9D-03A4-9899-410B-4B4491ABA91A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073924E4-FD5D-0891-1DDB-69AC3776B76A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Documento con relleno sólido">
              <a:extLst>
                <a:ext uri="{FF2B5EF4-FFF2-40B4-BE49-F238E27FC236}">
                  <a16:creationId xmlns:a16="http://schemas.microsoft.com/office/drawing/2014/main" id="{19E17A4D-2DE8-8579-6252-E9BEF74E7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71FBBF61-7ADE-3B97-E87E-E661D9A9EAD1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30BDE986-69A3-1A30-6877-03D4CF3FDC99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Disco con relleno sólido">
              <a:extLst>
                <a:ext uri="{FF2B5EF4-FFF2-40B4-BE49-F238E27FC236}">
                  <a16:creationId xmlns:a16="http://schemas.microsoft.com/office/drawing/2014/main" id="{EEFF5406-4B91-AC6C-9469-62C224DF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5" name="Grupo 39">
            <a:extLst>
              <a:ext uri="{FF2B5EF4-FFF2-40B4-BE49-F238E27FC236}">
                <a16:creationId xmlns:a16="http://schemas.microsoft.com/office/drawing/2014/main" id="{5FAE9BCD-D308-D892-FB75-BEB3D7F6E7CC}"/>
              </a:ext>
            </a:extLst>
          </p:cNvPr>
          <p:cNvGrpSpPr/>
          <p:nvPr/>
        </p:nvGrpSpPr>
        <p:grpSpPr>
          <a:xfrm>
            <a:off x="9000000" y="5677198"/>
            <a:ext cx="539998" cy="539998"/>
            <a:chOff x="9000000" y="5677198"/>
            <a:chExt cx="539998" cy="539998"/>
          </a:xfrm>
        </p:grpSpPr>
        <p:sp>
          <p:nvSpPr>
            <p:cNvPr id="26" name="Elipse 40">
              <a:extLst>
                <a:ext uri="{FF2B5EF4-FFF2-40B4-BE49-F238E27FC236}">
                  <a16:creationId xmlns:a16="http://schemas.microsoft.com/office/drawing/2014/main" id="{3BA586D8-E707-C500-B7F3-D5C7201FF02C}"/>
                </a:ext>
              </a:extLst>
            </p:cNvPr>
            <p:cNvSpPr/>
            <p:nvPr/>
          </p:nvSpPr>
          <p:spPr>
            <a:xfrm>
              <a:off x="9000000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7" name="Gráfico 41" descr="Objetivo con relleno sólido">
              <a:extLst>
                <a:ext uri="{FF2B5EF4-FFF2-40B4-BE49-F238E27FC236}">
                  <a16:creationId xmlns:a16="http://schemas.microsoft.com/office/drawing/2014/main" id="{481155A1-CF3A-ACF4-CA75-F0D172C1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9041084" y="5716929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upo 42">
            <a:extLst>
              <a:ext uri="{FF2B5EF4-FFF2-40B4-BE49-F238E27FC236}">
                <a16:creationId xmlns:a16="http://schemas.microsoft.com/office/drawing/2014/main" id="{9E700200-BF95-FD53-88FA-FA37457318F1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9" name="Elipse 43">
              <a:extLst>
                <a:ext uri="{FF2B5EF4-FFF2-40B4-BE49-F238E27FC236}">
                  <a16:creationId xmlns:a16="http://schemas.microsoft.com/office/drawing/2014/main" id="{C812116E-21CF-A18F-13A7-38E051FD822E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0" name="Gráfico 44" descr="Presentación con gráfico circular con relleno sólido">
              <a:extLst>
                <a:ext uri="{FF2B5EF4-FFF2-40B4-BE49-F238E27FC236}">
                  <a16:creationId xmlns:a16="http://schemas.microsoft.com/office/drawing/2014/main" id="{B02E73DE-4D14-F859-49F9-53174CF0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1" name="Grupo 45">
            <a:extLst>
              <a:ext uri="{FF2B5EF4-FFF2-40B4-BE49-F238E27FC236}">
                <a16:creationId xmlns:a16="http://schemas.microsoft.com/office/drawing/2014/main" id="{5A971382-E6D1-C5F2-1251-9F8D589D293E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32" name="Elipse 46">
              <a:extLst>
                <a:ext uri="{FF2B5EF4-FFF2-40B4-BE49-F238E27FC236}">
                  <a16:creationId xmlns:a16="http://schemas.microsoft.com/office/drawing/2014/main" id="{7E2DBB4B-B08C-14AB-37AA-56F1CC86E002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3" name="Gráfico 47" descr="Engranajes con relleno sólido">
              <a:extLst>
                <a:ext uri="{FF2B5EF4-FFF2-40B4-BE49-F238E27FC236}">
                  <a16:creationId xmlns:a16="http://schemas.microsoft.com/office/drawing/2014/main" id="{6B99D05F-482D-A2E6-8F09-35F2ADF7A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B05C0-A938-6CBF-F5FB-B4773A6C3B3D}"/>
                  </a:ext>
                </a:extLst>
              </p:cNvPr>
              <p:cNvSpPr txBox="1"/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º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samples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training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set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49B05C0-A938-6CBF-F5FB-B4773A6C3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blipFill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5" name="Table 217">
                <a:extLst>
                  <a:ext uri="{FF2B5EF4-FFF2-40B4-BE49-F238E27FC236}">
                    <a16:creationId xmlns:a16="http://schemas.microsoft.com/office/drawing/2014/main" id="{E2BE7B8C-FBFB-922E-711A-D77636FC29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8981167"/>
                  </p:ext>
                </p:extLst>
              </p:nvPr>
            </p:nvGraphicFramePr>
            <p:xfrm>
              <a:off x="4140000" y="1114712"/>
              <a:ext cx="7341800" cy="93717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𝒕𝒓𝒂𝒊𝒏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  <m:r>
                                  <a:rPr lang="en-US" sz="2000" b="0" i="1" smtClean="0">
                                    <a:solidFill>
                                      <a:srgbClr val="50B4C8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5" name="Table 217">
                <a:extLst>
                  <a:ext uri="{FF2B5EF4-FFF2-40B4-BE49-F238E27FC236}">
                    <a16:creationId xmlns:a16="http://schemas.microsoft.com/office/drawing/2014/main" id="{E2BE7B8C-FBFB-922E-711A-D77636FC29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8981167"/>
                  </p:ext>
                </p:extLst>
              </p:nvPr>
            </p:nvGraphicFramePr>
            <p:xfrm>
              <a:off x="4140000" y="1114712"/>
              <a:ext cx="7341800" cy="93717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48649" t="-109091" r="-467568" b="-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70297" t="-109091" r="-128383" b="-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12176" t="-109091" r="-777" b="-7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97729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">
            <a:extLst>
              <a:ext uri="{FF2B5EF4-FFF2-40B4-BE49-F238E27FC236}">
                <a16:creationId xmlns:a16="http://schemas.microsoft.com/office/drawing/2014/main" id="{CF24E7C0-6BE5-9D0C-0680-58B4DAF06FCF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34">
            <a:extLst>
              <a:ext uri="{FF2B5EF4-FFF2-40B4-BE49-F238E27FC236}">
                <a16:creationId xmlns:a16="http://schemas.microsoft.com/office/drawing/2014/main" id="{A8FF483E-CD4B-FF34-6D34-1A247764ABBB}"/>
              </a:ext>
            </a:extLst>
          </p:cNvPr>
          <p:cNvSpPr txBox="1"/>
          <p:nvPr/>
        </p:nvSpPr>
        <p:spPr>
          <a:xfrm>
            <a:off x="30311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Calibration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1F6D99-DD4E-1999-BDEB-C468EEF7C478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834F93-4A88-6268-0408-52754951668D}"/>
              </a:ext>
            </a:extLst>
          </p:cNvPr>
          <p:cNvGrpSpPr/>
          <p:nvPr/>
        </p:nvGrpSpPr>
        <p:grpSpPr>
          <a:xfrm>
            <a:off x="385130" y="878875"/>
            <a:ext cx="2294324" cy="2442010"/>
            <a:chOff x="1371600" y="1173426"/>
            <a:chExt cx="3973484" cy="4592419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D8F32E73-1A89-EE1D-5498-5C059B8F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656" y="1838781"/>
              <a:ext cx="3733507" cy="38457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967B25-E088-2BEA-5F42-AD83F66891B9}"/>
                </a:ext>
              </a:extLst>
            </p:cNvPr>
            <p:cNvSpPr txBox="1"/>
            <p:nvPr/>
          </p:nvSpPr>
          <p:spPr>
            <a:xfrm>
              <a:off x="1489656" y="1260368"/>
              <a:ext cx="3733506" cy="713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6">
                      <a:lumMod val="50000"/>
                    </a:schemeClr>
                  </a:solidFill>
                </a:rPr>
                <a:t>RNN </a:t>
              </a:r>
              <a:r>
                <a:rPr lang="es-ES" b="1" dirty="0" err="1">
                  <a:solidFill>
                    <a:schemeClr val="accent6">
                      <a:lumMod val="50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C5B9E4D-53CA-3C01-8B20-54719B1BA296}"/>
                </a:ext>
              </a:extLst>
            </p:cNvPr>
            <p:cNvSpPr/>
            <p:nvPr/>
          </p:nvSpPr>
          <p:spPr>
            <a:xfrm>
              <a:off x="1371600" y="117342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0DBBB4-155E-9C57-FCD7-5E37CB03FAB9}"/>
              </a:ext>
            </a:extLst>
          </p:cNvPr>
          <p:cNvGrpSpPr/>
          <p:nvPr/>
        </p:nvGrpSpPr>
        <p:grpSpPr>
          <a:xfrm>
            <a:off x="1291691" y="3418612"/>
            <a:ext cx="2294324" cy="2442010"/>
            <a:chOff x="6933317" y="1172076"/>
            <a:chExt cx="3973484" cy="45924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F6C7-7F2C-679D-1FF8-2A71DB5A2BC3}"/>
                </a:ext>
              </a:extLst>
            </p:cNvPr>
            <p:cNvSpPr txBox="1"/>
            <p:nvPr/>
          </p:nvSpPr>
          <p:spPr>
            <a:xfrm>
              <a:off x="7053306" y="1265982"/>
              <a:ext cx="3733508" cy="699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2">
                      <a:lumMod val="75000"/>
                    </a:schemeClr>
                  </a:solidFill>
                </a:rPr>
                <a:t>CNN </a:t>
              </a:r>
              <a:r>
                <a:rPr lang="es-ES" b="1" dirty="0" err="1">
                  <a:solidFill>
                    <a:schemeClr val="accent2">
                      <a:lumMod val="75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25763006-E1D9-7ED7-67B6-F9725013C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838" y="1754054"/>
              <a:ext cx="3902445" cy="3930520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319CAD6-626B-7A72-723A-4ED5BCB3538C}"/>
                </a:ext>
              </a:extLst>
            </p:cNvPr>
            <p:cNvSpPr/>
            <p:nvPr/>
          </p:nvSpPr>
          <p:spPr>
            <a:xfrm>
              <a:off x="6933317" y="117207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A3D52B9-20F0-4781-666B-F4179AE2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Elipse 33">
            <a:extLst>
              <a:ext uri="{FF2B5EF4-FFF2-40B4-BE49-F238E27FC236}">
                <a16:creationId xmlns:a16="http://schemas.microsoft.com/office/drawing/2014/main" id="{19774F73-35D6-1BF2-E58C-8DFA050530E3}"/>
              </a:ext>
            </a:extLst>
          </p:cNvPr>
          <p:cNvSpPr/>
          <p:nvPr/>
        </p:nvSpPr>
        <p:spPr>
          <a:xfrm>
            <a:off x="8820000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16" name="Grupo 17">
            <a:extLst>
              <a:ext uri="{FF2B5EF4-FFF2-40B4-BE49-F238E27FC236}">
                <a16:creationId xmlns:a16="http://schemas.microsoft.com/office/drawing/2014/main" id="{DF36F1DE-2EC6-5169-7A55-85F41932DA50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ADA7D109-154A-31D7-7E91-DAD56A0B12DE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Hogar con relleno sólido">
              <a:extLst>
                <a:ext uri="{FF2B5EF4-FFF2-40B4-BE49-F238E27FC236}">
                  <a16:creationId xmlns:a16="http://schemas.microsoft.com/office/drawing/2014/main" id="{05802B0B-67FB-CA19-5143-5AA925352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839DEB9D-03A4-9899-410B-4B4491ABA91A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073924E4-FD5D-0891-1DDB-69AC3776B76A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Documento con relleno sólido">
              <a:extLst>
                <a:ext uri="{FF2B5EF4-FFF2-40B4-BE49-F238E27FC236}">
                  <a16:creationId xmlns:a16="http://schemas.microsoft.com/office/drawing/2014/main" id="{19E17A4D-2DE8-8579-6252-E9BEF74E7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71FBBF61-7ADE-3B97-E87E-E661D9A9EAD1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30BDE986-69A3-1A30-6877-03D4CF3FDC99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Disco con relleno sólido">
              <a:extLst>
                <a:ext uri="{FF2B5EF4-FFF2-40B4-BE49-F238E27FC236}">
                  <a16:creationId xmlns:a16="http://schemas.microsoft.com/office/drawing/2014/main" id="{EEFF5406-4B91-AC6C-9469-62C224DF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5" name="Grupo 39">
            <a:extLst>
              <a:ext uri="{FF2B5EF4-FFF2-40B4-BE49-F238E27FC236}">
                <a16:creationId xmlns:a16="http://schemas.microsoft.com/office/drawing/2014/main" id="{5FAE9BCD-D308-D892-FB75-BEB3D7F6E7CC}"/>
              </a:ext>
            </a:extLst>
          </p:cNvPr>
          <p:cNvGrpSpPr/>
          <p:nvPr/>
        </p:nvGrpSpPr>
        <p:grpSpPr>
          <a:xfrm>
            <a:off x="9000000" y="5677198"/>
            <a:ext cx="539998" cy="539998"/>
            <a:chOff x="9000000" y="5677198"/>
            <a:chExt cx="539998" cy="539998"/>
          </a:xfrm>
        </p:grpSpPr>
        <p:sp>
          <p:nvSpPr>
            <p:cNvPr id="26" name="Elipse 40">
              <a:extLst>
                <a:ext uri="{FF2B5EF4-FFF2-40B4-BE49-F238E27FC236}">
                  <a16:creationId xmlns:a16="http://schemas.microsoft.com/office/drawing/2014/main" id="{3BA586D8-E707-C500-B7F3-D5C7201FF02C}"/>
                </a:ext>
              </a:extLst>
            </p:cNvPr>
            <p:cNvSpPr/>
            <p:nvPr/>
          </p:nvSpPr>
          <p:spPr>
            <a:xfrm>
              <a:off x="9000000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7" name="Gráfico 41" descr="Objetivo con relleno sólido">
              <a:extLst>
                <a:ext uri="{FF2B5EF4-FFF2-40B4-BE49-F238E27FC236}">
                  <a16:creationId xmlns:a16="http://schemas.microsoft.com/office/drawing/2014/main" id="{481155A1-CF3A-ACF4-CA75-F0D172C1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9041084" y="5716929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upo 42">
            <a:extLst>
              <a:ext uri="{FF2B5EF4-FFF2-40B4-BE49-F238E27FC236}">
                <a16:creationId xmlns:a16="http://schemas.microsoft.com/office/drawing/2014/main" id="{9E700200-BF95-FD53-88FA-FA37457318F1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9" name="Elipse 43">
              <a:extLst>
                <a:ext uri="{FF2B5EF4-FFF2-40B4-BE49-F238E27FC236}">
                  <a16:creationId xmlns:a16="http://schemas.microsoft.com/office/drawing/2014/main" id="{C812116E-21CF-A18F-13A7-38E051FD822E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0" name="Gráfico 44" descr="Presentación con gráfico circular con relleno sólido">
              <a:extLst>
                <a:ext uri="{FF2B5EF4-FFF2-40B4-BE49-F238E27FC236}">
                  <a16:creationId xmlns:a16="http://schemas.microsoft.com/office/drawing/2014/main" id="{B02E73DE-4D14-F859-49F9-53174CF0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1" name="Grupo 45">
            <a:extLst>
              <a:ext uri="{FF2B5EF4-FFF2-40B4-BE49-F238E27FC236}">
                <a16:creationId xmlns:a16="http://schemas.microsoft.com/office/drawing/2014/main" id="{5A971382-E6D1-C5F2-1251-9F8D589D293E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32" name="Elipse 46">
              <a:extLst>
                <a:ext uri="{FF2B5EF4-FFF2-40B4-BE49-F238E27FC236}">
                  <a16:creationId xmlns:a16="http://schemas.microsoft.com/office/drawing/2014/main" id="{7E2DBB4B-B08C-14AB-37AA-56F1CC86E002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3" name="Gráfico 47" descr="Engranajes con relleno sólido">
              <a:extLst>
                <a:ext uri="{FF2B5EF4-FFF2-40B4-BE49-F238E27FC236}">
                  <a16:creationId xmlns:a16="http://schemas.microsoft.com/office/drawing/2014/main" id="{6B99D05F-482D-A2E6-8F09-35F2ADF7A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4ED80A-C99D-5C74-465F-EAE0CDC87A45}"/>
                  </a:ext>
                </a:extLst>
              </p:cNvPr>
              <p:cNvSpPr txBox="1"/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º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samples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training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set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4ED80A-C99D-5C74-465F-EAE0CDC87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blipFill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7" name="Table 217">
                <a:extLst>
                  <a:ext uri="{FF2B5EF4-FFF2-40B4-BE49-F238E27FC236}">
                    <a16:creationId xmlns:a16="http://schemas.microsoft.com/office/drawing/2014/main" id="{F7094BB5-B21D-6D76-E678-DF910CA2B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8440129"/>
                  </p:ext>
                </p:extLst>
              </p:nvPr>
            </p:nvGraphicFramePr>
            <p:xfrm>
              <a:off x="4140000" y="1114712"/>
              <a:ext cx="7341800" cy="163821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𝒕𝒓𝒂𝒊𝒏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  <m:r>
                                  <a:rPr lang="en-US" sz="2000" b="0" i="1" smtClean="0">
                                    <a:solidFill>
                                      <a:srgbClr val="50B4C8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</a:t>
                          </a:r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ode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 </a:t>
                          </a:r>
                          <a:r>
                            <a:rPr lang="es-ES" sz="2000" b="1" i="1" dirty="0" err="1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use</a:t>
                          </a:r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RNN</m:t>
                                </m:r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Model</m:t>
                                </m:r>
                              </m:oMath>
                            </m:oMathPara>
                          </a14:m>
                          <a:endParaRPr lang="es-ES" sz="2000" b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</a:endParaRPr>
                        </a:p>
                        <a:p>
                          <a:pPr algn="ctr"/>
                          <a:r>
                            <a:rPr lang="en-GB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</a:rPr>
                            <a:t>CNN Model</a:t>
                          </a:r>
                          <a:r>
                            <a:rPr lang="en-GB" sz="2000" dirty="0">
                              <a:latin typeface="+mn-lt"/>
                            </a:rPr>
                            <a:t> </a:t>
                          </a:r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</a:rPr>
                            <a:t>CNN Model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7" name="Table 217">
                <a:extLst>
                  <a:ext uri="{FF2B5EF4-FFF2-40B4-BE49-F238E27FC236}">
                    <a16:creationId xmlns:a16="http://schemas.microsoft.com/office/drawing/2014/main" id="{F7094BB5-B21D-6D76-E678-DF910CA2BE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8440129"/>
                  </p:ext>
                </p:extLst>
              </p:nvPr>
            </p:nvGraphicFramePr>
            <p:xfrm>
              <a:off x="4140000" y="1114712"/>
              <a:ext cx="7341800" cy="163821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48649" t="-107792" r="-467568" b="-174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70297" t="-107792" r="-128383" b="-1740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12176" t="-107792" r="-777" b="-1740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</a:t>
                          </a:r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ode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 </a:t>
                          </a:r>
                          <a:r>
                            <a:rPr lang="es-ES" sz="2000" b="1" i="1" dirty="0" err="1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use</a:t>
                          </a:r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70297" t="-137931" r="-128383" b="-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12176" t="-137931" r="-777" b="-155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69029482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">
            <a:extLst>
              <a:ext uri="{FF2B5EF4-FFF2-40B4-BE49-F238E27FC236}">
                <a16:creationId xmlns:a16="http://schemas.microsoft.com/office/drawing/2014/main" id="{CF24E7C0-6BE5-9D0C-0680-58B4DAF06FCF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34">
            <a:extLst>
              <a:ext uri="{FF2B5EF4-FFF2-40B4-BE49-F238E27FC236}">
                <a16:creationId xmlns:a16="http://schemas.microsoft.com/office/drawing/2014/main" id="{A8FF483E-CD4B-FF34-6D34-1A247764ABBB}"/>
              </a:ext>
            </a:extLst>
          </p:cNvPr>
          <p:cNvSpPr txBox="1"/>
          <p:nvPr/>
        </p:nvSpPr>
        <p:spPr>
          <a:xfrm>
            <a:off x="30311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Calibration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1F6D99-DD4E-1999-BDEB-C468EEF7C478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834F93-4A88-6268-0408-52754951668D}"/>
              </a:ext>
            </a:extLst>
          </p:cNvPr>
          <p:cNvGrpSpPr/>
          <p:nvPr/>
        </p:nvGrpSpPr>
        <p:grpSpPr>
          <a:xfrm>
            <a:off x="385130" y="878875"/>
            <a:ext cx="2294324" cy="2442010"/>
            <a:chOff x="1371600" y="1173426"/>
            <a:chExt cx="3973484" cy="4592419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D8F32E73-1A89-EE1D-5498-5C059B8F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656" y="1838781"/>
              <a:ext cx="3733507" cy="38457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967B25-E088-2BEA-5F42-AD83F66891B9}"/>
                </a:ext>
              </a:extLst>
            </p:cNvPr>
            <p:cNvSpPr txBox="1"/>
            <p:nvPr/>
          </p:nvSpPr>
          <p:spPr>
            <a:xfrm>
              <a:off x="1489656" y="1260368"/>
              <a:ext cx="3733506" cy="713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6">
                      <a:lumMod val="50000"/>
                    </a:schemeClr>
                  </a:solidFill>
                </a:rPr>
                <a:t>RNN </a:t>
              </a:r>
              <a:r>
                <a:rPr lang="es-ES" b="1" dirty="0" err="1">
                  <a:solidFill>
                    <a:schemeClr val="accent6">
                      <a:lumMod val="50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C5B9E4D-53CA-3C01-8B20-54719B1BA296}"/>
                </a:ext>
              </a:extLst>
            </p:cNvPr>
            <p:cNvSpPr/>
            <p:nvPr/>
          </p:nvSpPr>
          <p:spPr>
            <a:xfrm>
              <a:off x="1371600" y="117342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0DBBB4-155E-9C57-FCD7-5E37CB03FAB9}"/>
              </a:ext>
            </a:extLst>
          </p:cNvPr>
          <p:cNvGrpSpPr/>
          <p:nvPr/>
        </p:nvGrpSpPr>
        <p:grpSpPr>
          <a:xfrm>
            <a:off x="1291691" y="3418612"/>
            <a:ext cx="2294324" cy="2442010"/>
            <a:chOff x="6933317" y="1172076"/>
            <a:chExt cx="3973484" cy="45924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F6C7-7F2C-679D-1FF8-2A71DB5A2BC3}"/>
                </a:ext>
              </a:extLst>
            </p:cNvPr>
            <p:cNvSpPr txBox="1"/>
            <p:nvPr/>
          </p:nvSpPr>
          <p:spPr>
            <a:xfrm>
              <a:off x="7053306" y="1265982"/>
              <a:ext cx="3733508" cy="699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2">
                      <a:lumMod val="75000"/>
                    </a:schemeClr>
                  </a:solidFill>
                </a:rPr>
                <a:t>CNN </a:t>
              </a:r>
              <a:r>
                <a:rPr lang="es-ES" b="1" dirty="0" err="1">
                  <a:solidFill>
                    <a:schemeClr val="accent2">
                      <a:lumMod val="75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25763006-E1D9-7ED7-67B6-F9725013C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838" y="1754054"/>
              <a:ext cx="3902445" cy="3930520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319CAD6-626B-7A72-723A-4ED5BCB3538C}"/>
                </a:ext>
              </a:extLst>
            </p:cNvPr>
            <p:cNvSpPr/>
            <p:nvPr/>
          </p:nvSpPr>
          <p:spPr>
            <a:xfrm>
              <a:off x="6933317" y="117207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A3D52B9-20F0-4781-666B-F4179AE2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Elipse 33">
            <a:extLst>
              <a:ext uri="{FF2B5EF4-FFF2-40B4-BE49-F238E27FC236}">
                <a16:creationId xmlns:a16="http://schemas.microsoft.com/office/drawing/2014/main" id="{19774F73-35D6-1BF2-E58C-8DFA050530E3}"/>
              </a:ext>
            </a:extLst>
          </p:cNvPr>
          <p:cNvSpPr/>
          <p:nvPr/>
        </p:nvSpPr>
        <p:spPr>
          <a:xfrm>
            <a:off x="8820000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16" name="Grupo 17">
            <a:extLst>
              <a:ext uri="{FF2B5EF4-FFF2-40B4-BE49-F238E27FC236}">
                <a16:creationId xmlns:a16="http://schemas.microsoft.com/office/drawing/2014/main" id="{DF36F1DE-2EC6-5169-7A55-85F41932DA50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ADA7D109-154A-31D7-7E91-DAD56A0B12DE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Hogar con relleno sólido">
              <a:extLst>
                <a:ext uri="{FF2B5EF4-FFF2-40B4-BE49-F238E27FC236}">
                  <a16:creationId xmlns:a16="http://schemas.microsoft.com/office/drawing/2014/main" id="{05802B0B-67FB-CA19-5143-5AA925352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839DEB9D-03A4-9899-410B-4B4491ABA91A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073924E4-FD5D-0891-1DDB-69AC3776B76A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Documento con relleno sólido">
              <a:extLst>
                <a:ext uri="{FF2B5EF4-FFF2-40B4-BE49-F238E27FC236}">
                  <a16:creationId xmlns:a16="http://schemas.microsoft.com/office/drawing/2014/main" id="{19E17A4D-2DE8-8579-6252-E9BEF74E7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71FBBF61-7ADE-3B97-E87E-E661D9A9EAD1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30BDE986-69A3-1A30-6877-03D4CF3FDC99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Disco con relleno sólido">
              <a:extLst>
                <a:ext uri="{FF2B5EF4-FFF2-40B4-BE49-F238E27FC236}">
                  <a16:creationId xmlns:a16="http://schemas.microsoft.com/office/drawing/2014/main" id="{EEFF5406-4B91-AC6C-9469-62C224DF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5" name="Grupo 39">
            <a:extLst>
              <a:ext uri="{FF2B5EF4-FFF2-40B4-BE49-F238E27FC236}">
                <a16:creationId xmlns:a16="http://schemas.microsoft.com/office/drawing/2014/main" id="{5FAE9BCD-D308-D892-FB75-BEB3D7F6E7CC}"/>
              </a:ext>
            </a:extLst>
          </p:cNvPr>
          <p:cNvGrpSpPr/>
          <p:nvPr/>
        </p:nvGrpSpPr>
        <p:grpSpPr>
          <a:xfrm>
            <a:off x="9000000" y="5677198"/>
            <a:ext cx="539998" cy="539998"/>
            <a:chOff x="9000000" y="5677198"/>
            <a:chExt cx="539998" cy="539998"/>
          </a:xfrm>
        </p:grpSpPr>
        <p:sp>
          <p:nvSpPr>
            <p:cNvPr id="26" name="Elipse 40">
              <a:extLst>
                <a:ext uri="{FF2B5EF4-FFF2-40B4-BE49-F238E27FC236}">
                  <a16:creationId xmlns:a16="http://schemas.microsoft.com/office/drawing/2014/main" id="{3BA586D8-E707-C500-B7F3-D5C7201FF02C}"/>
                </a:ext>
              </a:extLst>
            </p:cNvPr>
            <p:cNvSpPr/>
            <p:nvPr/>
          </p:nvSpPr>
          <p:spPr>
            <a:xfrm>
              <a:off x="9000000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7" name="Gráfico 41" descr="Objetivo con relleno sólido">
              <a:extLst>
                <a:ext uri="{FF2B5EF4-FFF2-40B4-BE49-F238E27FC236}">
                  <a16:creationId xmlns:a16="http://schemas.microsoft.com/office/drawing/2014/main" id="{481155A1-CF3A-ACF4-CA75-F0D172C1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9041084" y="5716929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upo 42">
            <a:extLst>
              <a:ext uri="{FF2B5EF4-FFF2-40B4-BE49-F238E27FC236}">
                <a16:creationId xmlns:a16="http://schemas.microsoft.com/office/drawing/2014/main" id="{9E700200-BF95-FD53-88FA-FA37457318F1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9" name="Elipse 43">
              <a:extLst>
                <a:ext uri="{FF2B5EF4-FFF2-40B4-BE49-F238E27FC236}">
                  <a16:creationId xmlns:a16="http://schemas.microsoft.com/office/drawing/2014/main" id="{C812116E-21CF-A18F-13A7-38E051FD822E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0" name="Gráfico 44" descr="Presentación con gráfico circular con relleno sólido">
              <a:extLst>
                <a:ext uri="{FF2B5EF4-FFF2-40B4-BE49-F238E27FC236}">
                  <a16:creationId xmlns:a16="http://schemas.microsoft.com/office/drawing/2014/main" id="{B02E73DE-4D14-F859-49F9-53174CF0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1" name="Grupo 45">
            <a:extLst>
              <a:ext uri="{FF2B5EF4-FFF2-40B4-BE49-F238E27FC236}">
                <a16:creationId xmlns:a16="http://schemas.microsoft.com/office/drawing/2014/main" id="{5A971382-E6D1-C5F2-1251-9F8D589D293E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32" name="Elipse 46">
              <a:extLst>
                <a:ext uri="{FF2B5EF4-FFF2-40B4-BE49-F238E27FC236}">
                  <a16:creationId xmlns:a16="http://schemas.microsoft.com/office/drawing/2014/main" id="{7E2DBB4B-B08C-14AB-37AA-56F1CC86E002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3" name="Gráfico 47" descr="Engranajes con relleno sólido">
              <a:extLst>
                <a:ext uri="{FF2B5EF4-FFF2-40B4-BE49-F238E27FC236}">
                  <a16:creationId xmlns:a16="http://schemas.microsoft.com/office/drawing/2014/main" id="{6B99D05F-482D-A2E6-8F09-35F2ADF7A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22A0C20C-BA22-1F42-696F-3BD3206189B8}"/>
              </a:ext>
            </a:extLst>
          </p:cNvPr>
          <p:cNvSpPr/>
          <p:nvPr/>
        </p:nvSpPr>
        <p:spPr>
          <a:xfrm>
            <a:off x="5941423" y="4496166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082529-5A74-6B48-2830-4EDD7951DCF7}"/>
              </a:ext>
            </a:extLst>
          </p:cNvPr>
          <p:cNvSpPr/>
          <p:nvPr/>
        </p:nvSpPr>
        <p:spPr>
          <a:xfrm>
            <a:off x="6119271" y="4496165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AAE6873-09D2-DC2F-0CC5-3339D36AA351}"/>
              </a:ext>
            </a:extLst>
          </p:cNvPr>
          <p:cNvSpPr/>
          <p:nvPr/>
        </p:nvSpPr>
        <p:spPr>
          <a:xfrm>
            <a:off x="6293621" y="4496165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8354BF9-263D-7E2A-A67E-20FAF3EF2DBE}"/>
              </a:ext>
            </a:extLst>
          </p:cNvPr>
          <p:cNvSpPr/>
          <p:nvPr/>
        </p:nvSpPr>
        <p:spPr>
          <a:xfrm>
            <a:off x="6471469" y="4496164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F587AF-D1A3-8769-30B8-7520F61F4D74}"/>
              </a:ext>
            </a:extLst>
          </p:cNvPr>
          <p:cNvSpPr/>
          <p:nvPr/>
        </p:nvSpPr>
        <p:spPr>
          <a:xfrm>
            <a:off x="6642291" y="4496164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0A5ACE0-6F6D-1420-E427-F84751730D55}"/>
              </a:ext>
            </a:extLst>
          </p:cNvPr>
          <p:cNvSpPr/>
          <p:nvPr/>
        </p:nvSpPr>
        <p:spPr>
          <a:xfrm>
            <a:off x="6820139" y="4496163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88715FF-F6F2-F773-BED6-9A9743BA393C}"/>
              </a:ext>
            </a:extLst>
          </p:cNvPr>
          <p:cNvSpPr/>
          <p:nvPr/>
        </p:nvSpPr>
        <p:spPr>
          <a:xfrm>
            <a:off x="6994489" y="4496163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DF8C6F5-E9F3-20EA-121B-E14F79B0E7EE}"/>
              </a:ext>
            </a:extLst>
          </p:cNvPr>
          <p:cNvSpPr/>
          <p:nvPr/>
        </p:nvSpPr>
        <p:spPr>
          <a:xfrm>
            <a:off x="7172337" y="4496162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57E4640-76EF-7A40-E02F-C3737A54FD1C}"/>
              </a:ext>
            </a:extLst>
          </p:cNvPr>
          <p:cNvSpPr/>
          <p:nvPr/>
        </p:nvSpPr>
        <p:spPr>
          <a:xfrm>
            <a:off x="7352337" y="4496162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7B1648B-0EA4-CBB4-3AA5-947D82AA6026}"/>
              </a:ext>
            </a:extLst>
          </p:cNvPr>
          <p:cNvSpPr/>
          <p:nvPr/>
        </p:nvSpPr>
        <p:spPr>
          <a:xfrm>
            <a:off x="7530185" y="4496161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F43F063-A8BD-BDC3-2766-8B659FEEE83F}"/>
              </a:ext>
            </a:extLst>
          </p:cNvPr>
          <p:cNvSpPr/>
          <p:nvPr/>
        </p:nvSpPr>
        <p:spPr>
          <a:xfrm>
            <a:off x="7704535" y="4496161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C00D81E-596E-7F9B-A99B-15CE58271493}"/>
              </a:ext>
            </a:extLst>
          </p:cNvPr>
          <p:cNvSpPr/>
          <p:nvPr/>
        </p:nvSpPr>
        <p:spPr>
          <a:xfrm>
            <a:off x="7882383" y="4496160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F54C199-9C0D-90C3-4824-6DE83703D3D8}"/>
              </a:ext>
            </a:extLst>
          </p:cNvPr>
          <p:cNvSpPr/>
          <p:nvPr/>
        </p:nvSpPr>
        <p:spPr>
          <a:xfrm>
            <a:off x="8064235" y="4496160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64C13A1-85C6-EAFD-32C0-D2732B7D3B95}"/>
              </a:ext>
            </a:extLst>
          </p:cNvPr>
          <p:cNvSpPr/>
          <p:nvPr/>
        </p:nvSpPr>
        <p:spPr>
          <a:xfrm>
            <a:off x="8242083" y="4496159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F0EC063-5B94-F6FA-9787-E7DD088BEAEF}"/>
              </a:ext>
            </a:extLst>
          </p:cNvPr>
          <p:cNvSpPr/>
          <p:nvPr/>
        </p:nvSpPr>
        <p:spPr>
          <a:xfrm>
            <a:off x="8416433" y="4496159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D47BE88-FF02-1EC9-2B55-AF729E066B6C}"/>
              </a:ext>
            </a:extLst>
          </p:cNvPr>
          <p:cNvSpPr/>
          <p:nvPr/>
        </p:nvSpPr>
        <p:spPr>
          <a:xfrm>
            <a:off x="8594281" y="4496158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EA69F2E-B45D-F9AD-054D-8764D9FD16B5}"/>
              </a:ext>
            </a:extLst>
          </p:cNvPr>
          <p:cNvSpPr/>
          <p:nvPr/>
        </p:nvSpPr>
        <p:spPr>
          <a:xfrm>
            <a:off x="8773000" y="4496159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F8760AC-0BEA-113B-CAEB-7CE7E453DB55}"/>
              </a:ext>
            </a:extLst>
          </p:cNvPr>
          <p:cNvSpPr/>
          <p:nvPr/>
        </p:nvSpPr>
        <p:spPr>
          <a:xfrm>
            <a:off x="8950848" y="4496158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77D8185-D9C8-5110-6C14-0449034DD01F}"/>
              </a:ext>
            </a:extLst>
          </p:cNvPr>
          <p:cNvSpPr/>
          <p:nvPr/>
        </p:nvSpPr>
        <p:spPr>
          <a:xfrm>
            <a:off x="9125198" y="4496158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C0FA25-A926-6EF8-B5CE-44D337859CB0}"/>
              </a:ext>
            </a:extLst>
          </p:cNvPr>
          <p:cNvSpPr/>
          <p:nvPr/>
        </p:nvSpPr>
        <p:spPr>
          <a:xfrm>
            <a:off x="9303046" y="4496157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D3E8D97-B39B-DF58-F339-FDC8151C4A28}"/>
              </a:ext>
            </a:extLst>
          </p:cNvPr>
          <p:cNvSpPr/>
          <p:nvPr/>
        </p:nvSpPr>
        <p:spPr>
          <a:xfrm>
            <a:off x="9472176" y="4496158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35A9BA2-A3A5-B443-0038-DD664387D531}"/>
              </a:ext>
            </a:extLst>
          </p:cNvPr>
          <p:cNvSpPr/>
          <p:nvPr/>
        </p:nvSpPr>
        <p:spPr>
          <a:xfrm>
            <a:off x="9650024" y="4496157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F5C408-9A21-CD80-E8D6-ECCD3A6EBE7C}"/>
              </a:ext>
            </a:extLst>
          </p:cNvPr>
          <p:cNvSpPr/>
          <p:nvPr/>
        </p:nvSpPr>
        <p:spPr>
          <a:xfrm>
            <a:off x="9824374" y="4496157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C5DC066-B10C-C6B1-597B-21C9DD3671AB}"/>
              </a:ext>
            </a:extLst>
          </p:cNvPr>
          <p:cNvSpPr/>
          <p:nvPr/>
        </p:nvSpPr>
        <p:spPr>
          <a:xfrm>
            <a:off x="10002222" y="4496156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CC2536F-8203-2A36-1D4F-20BFFB32BC39}"/>
              </a:ext>
            </a:extLst>
          </p:cNvPr>
          <p:cNvSpPr/>
          <p:nvPr/>
        </p:nvSpPr>
        <p:spPr>
          <a:xfrm>
            <a:off x="10171352" y="4496157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7C710F5-157C-4DEE-DC22-92059B0C17C8}"/>
              </a:ext>
            </a:extLst>
          </p:cNvPr>
          <p:cNvSpPr/>
          <p:nvPr/>
        </p:nvSpPr>
        <p:spPr>
          <a:xfrm>
            <a:off x="10349200" y="4496156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327E7F3-5FD5-CA86-514E-0C62C5D35953}"/>
              </a:ext>
            </a:extLst>
          </p:cNvPr>
          <p:cNvSpPr/>
          <p:nvPr/>
        </p:nvSpPr>
        <p:spPr>
          <a:xfrm>
            <a:off x="10523550" y="4496156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85F53A-C180-B040-C951-84F49308FDF1}"/>
              </a:ext>
            </a:extLst>
          </p:cNvPr>
          <p:cNvSpPr/>
          <p:nvPr/>
        </p:nvSpPr>
        <p:spPr>
          <a:xfrm>
            <a:off x="10701398" y="4496155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8692DA-BCE4-B71A-9ECB-EF2226FEB078}"/>
                  </a:ext>
                </a:extLst>
              </p:cNvPr>
              <p:cNvSpPr txBox="1"/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º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samples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training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set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A8692DA-BCE4-B71A-9ECB-EF2226FEB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blipFill>
                <a:blip r:embed="rId1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 217">
                <a:extLst>
                  <a:ext uri="{FF2B5EF4-FFF2-40B4-BE49-F238E27FC236}">
                    <a16:creationId xmlns:a16="http://schemas.microsoft.com/office/drawing/2014/main" id="{FB483DA6-676E-56D6-DF5F-F4D54F198C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663128"/>
                  </p:ext>
                </p:extLst>
              </p:nvPr>
            </p:nvGraphicFramePr>
            <p:xfrm>
              <a:off x="4140000" y="1114712"/>
              <a:ext cx="7341800" cy="210679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𝒕𝒓𝒂𝒊𝒏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  <m:r>
                                  <a:rPr lang="en-US" sz="2000" b="0" i="1" smtClean="0">
                                    <a:solidFill>
                                      <a:srgbClr val="50B4C8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</a:t>
                          </a:r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ode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 </a:t>
                          </a:r>
                          <a:r>
                            <a:rPr lang="es-ES" sz="2000" b="1" i="1" dirty="0" err="1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use</a:t>
                          </a:r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RNN</m:t>
                                </m:r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Model</m:t>
                                </m:r>
                              </m:oMath>
                            </m:oMathPara>
                          </a14:m>
                          <a:endParaRPr lang="es-ES" sz="2000" b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</a:endParaRPr>
                        </a:p>
                        <a:p>
                          <a:pPr algn="ctr"/>
                          <a:r>
                            <a:rPr lang="en-GB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</a:rPr>
                            <a:t>CNN Model</a:t>
                          </a:r>
                          <a:r>
                            <a:rPr lang="en-GB" sz="2000" dirty="0">
                              <a:latin typeface="+mn-lt"/>
                            </a:rPr>
                            <a:t> </a:t>
                          </a:r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</a:rPr>
                            <a:t>CNN Model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EF9C2D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𝒃𝒂𝒕𝒄𝒉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EF9C2D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32, 64, 128, …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03269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 217">
                <a:extLst>
                  <a:ext uri="{FF2B5EF4-FFF2-40B4-BE49-F238E27FC236}">
                    <a16:creationId xmlns:a16="http://schemas.microsoft.com/office/drawing/2014/main" id="{FB483DA6-676E-56D6-DF5F-F4D54F198C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5663128"/>
                  </p:ext>
                </p:extLst>
              </p:nvPr>
            </p:nvGraphicFramePr>
            <p:xfrm>
              <a:off x="4140000" y="1114712"/>
              <a:ext cx="7341800" cy="210679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48649" t="-107792" r="-467568" b="-2584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70297" t="-107792" r="-128383" b="-2584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12176" t="-107792" r="-777" b="-2584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</a:t>
                          </a:r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ode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 </a:t>
                          </a:r>
                          <a:r>
                            <a:rPr lang="es-ES" sz="2000" b="1" i="1" dirty="0" err="1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use</a:t>
                          </a:r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70297" t="-137931" r="-128383" b="-71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12176" t="-137931" r="-777" b="-71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EF9C2D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48649" t="-358442" r="-467568" b="-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70297" t="-358442" r="-128383" b="-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12176" t="-358442" r="-777" b="-7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3269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7197697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">
            <a:extLst>
              <a:ext uri="{FF2B5EF4-FFF2-40B4-BE49-F238E27FC236}">
                <a16:creationId xmlns:a16="http://schemas.microsoft.com/office/drawing/2014/main" id="{CF24E7C0-6BE5-9D0C-0680-58B4DAF06FCF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34">
            <a:extLst>
              <a:ext uri="{FF2B5EF4-FFF2-40B4-BE49-F238E27FC236}">
                <a16:creationId xmlns:a16="http://schemas.microsoft.com/office/drawing/2014/main" id="{A8FF483E-CD4B-FF34-6D34-1A247764ABBB}"/>
              </a:ext>
            </a:extLst>
          </p:cNvPr>
          <p:cNvSpPr txBox="1"/>
          <p:nvPr/>
        </p:nvSpPr>
        <p:spPr>
          <a:xfrm>
            <a:off x="30311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Calibration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1F6D99-DD4E-1999-BDEB-C468EEF7C478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834F93-4A88-6268-0408-52754951668D}"/>
              </a:ext>
            </a:extLst>
          </p:cNvPr>
          <p:cNvGrpSpPr/>
          <p:nvPr/>
        </p:nvGrpSpPr>
        <p:grpSpPr>
          <a:xfrm>
            <a:off x="385130" y="878875"/>
            <a:ext cx="2294324" cy="2442010"/>
            <a:chOff x="1371600" y="1173426"/>
            <a:chExt cx="3973484" cy="4592419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D8F32E73-1A89-EE1D-5498-5C059B8F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656" y="1838781"/>
              <a:ext cx="3733507" cy="38457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967B25-E088-2BEA-5F42-AD83F66891B9}"/>
                </a:ext>
              </a:extLst>
            </p:cNvPr>
            <p:cNvSpPr txBox="1"/>
            <p:nvPr/>
          </p:nvSpPr>
          <p:spPr>
            <a:xfrm>
              <a:off x="1489656" y="1260368"/>
              <a:ext cx="3733506" cy="713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6">
                      <a:lumMod val="50000"/>
                    </a:schemeClr>
                  </a:solidFill>
                </a:rPr>
                <a:t>RNN </a:t>
              </a:r>
              <a:r>
                <a:rPr lang="es-ES" b="1" dirty="0" err="1">
                  <a:solidFill>
                    <a:schemeClr val="accent6">
                      <a:lumMod val="50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C5B9E4D-53CA-3C01-8B20-54719B1BA296}"/>
                </a:ext>
              </a:extLst>
            </p:cNvPr>
            <p:cNvSpPr/>
            <p:nvPr/>
          </p:nvSpPr>
          <p:spPr>
            <a:xfrm>
              <a:off x="1371600" y="117342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0DBBB4-155E-9C57-FCD7-5E37CB03FAB9}"/>
              </a:ext>
            </a:extLst>
          </p:cNvPr>
          <p:cNvGrpSpPr/>
          <p:nvPr/>
        </p:nvGrpSpPr>
        <p:grpSpPr>
          <a:xfrm>
            <a:off x="1291691" y="3418612"/>
            <a:ext cx="2294324" cy="2442010"/>
            <a:chOff x="6933317" y="1172076"/>
            <a:chExt cx="3973484" cy="45924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F6C7-7F2C-679D-1FF8-2A71DB5A2BC3}"/>
                </a:ext>
              </a:extLst>
            </p:cNvPr>
            <p:cNvSpPr txBox="1"/>
            <p:nvPr/>
          </p:nvSpPr>
          <p:spPr>
            <a:xfrm>
              <a:off x="7053306" y="1265982"/>
              <a:ext cx="3733508" cy="699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2">
                      <a:lumMod val="75000"/>
                    </a:schemeClr>
                  </a:solidFill>
                </a:rPr>
                <a:t>CNN </a:t>
              </a:r>
              <a:r>
                <a:rPr lang="es-ES" b="1" dirty="0" err="1">
                  <a:solidFill>
                    <a:schemeClr val="accent2">
                      <a:lumMod val="75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25763006-E1D9-7ED7-67B6-F9725013C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838" y="1754054"/>
              <a:ext cx="3902445" cy="3930520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319CAD6-626B-7A72-723A-4ED5BCB3538C}"/>
                </a:ext>
              </a:extLst>
            </p:cNvPr>
            <p:cNvSpPr/>
            <p:nvPr/>
          </p:nvSpPr>
          <p:spPr>
            <a:xfrm>
              <a:off x="6933317" y="117207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A3D52B9-20F0-4781-666B-F4179AE212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Elipse 33">
            <a:extLst>
              <a:ext uri="{FF2B5EF4-FFF2-40B4-BE49-F238E27FC236}">
                <a16:creationId xmlns:a16="http://schemas.microsoft.com/office/drawing/2014/main" id="{19774F73-35D6-1BF2-E58C-8DFA050530E3}"/>
              </a:ext>
            </a:extLst>
          </p:cNvPr>
          <p:cNvSpPr/>
          <p:nvPr/>
        </p:nvSpPr>
        <p:spPr>
          <a:xfrm>
            <a:off x="8820000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16" name="Grupo 17">
            <a:extLst>
              <a:ext uri="{FF2B5EF4-FFF2-40B4-BE49-F238E27FC236}">
                <a16:creationId xmlns:a16="http://schemas.microsoft.com/office/drawing/2014/main" id="{DF36F1DE-2EC6-5169-7A55-85F41932DA50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ADA7D109-154A-31D7-7E91-DAD56A0B12DE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Hogar con relleno sólido">
              <a:extLst>
                <a:ext uri="{FF2B5EF4-FFF2-40B4-BE49-F238E27FC236}">
                  <a16:creationId xmlns:a16="http://schemas.microsoft.com/office/drawing/2014/main" id="{05802B0B-67FB-CA19-5143-5AA925352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839DEB9D-03A4-9899-410B-4B4491ABA91A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073924E4-FD5D-0891-1DDB-69AC3776B76A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Documento con relleno sólido">
              <a:extLst>
                <a:ext uri="{FF2B5EF4-FFF2-40B4-BE49-F238E27FC236}">
                  <a16:creationId xmlns:a16="http://schemas.microsoft.com/office/drawing/2014/main" id="{19E17A4D-2DE8-8579-6252-E9BEF74E7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71FBBF61-7ADE-3B97-E87E-E661D9A9EAD1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30BDE986-69A3-1A30-6877-03D4CF3FDC99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Disco con relleno sólido">
              <a:extLst>
                <a:ext uri="{FF2B5EF4-FFF2-40B4-BE49-F238E27FC236}">
                  <a16:creationId xmlns:a16="http://schemas.microsoft.com/office/drawing/2014/main" id="{EEFF5406-4B91-AC6C-9469-62C224DF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5" name="Grupo 39">
            <a:extLst>
              <a:ext uri="{FF2B5EF4-FFF2-40B4-BE49-F238E27FC236}">
                <a16:creationId xmlns:a16="http://schemas.microsoft.com/office/drawing/2014/main" id="{5FAE9BCD-D308-D892-FB75-BEB3D7F6E7CC}"/>
              </a:ext>
            </a:extLst>
          </p:cNvPr>
          <p:cNvGrpSpPr/>
          <p:nvPr/>
        </p:nvGrpSpPr>
        <p:grpSpPr>
          <a:xfrm>
            <a:off x="9000000" y="5677198"/>
            <a:ext cx="539998" cy="539998"/>
            <a:chOff x="9000000" y="5677198"/>
            <a:chExt cx="539998" cy="539998"/>
          </a:xfrm>
        </p:grpSpPr>
        <p:sp>
          <p:nvSpPr>
            <p:cNvPr id="26" name="Elipse 40">
              <a:extLst>
                <a:ext uri="{FF2B5EF4-FFF2-40B4-BE49-F238E27FC236}">
                  <a16:creationId xmlns:a16="http://schemas.microsoft.com/office/drawing/2014/main" id="{3BA586D8-E707-C500-B7F3-D5C7201FF02C}"/>
                </a:ext>
              </a:extLst>
            </p:cNvPr>
            <p:cNvSpPr/>
            <p:nvPr/>
          </p:nvSpPr>
          <p:spPr>
            <a:xfrm>
              <a:off x="9000000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7" name="Gráfico 41" descr="Objetivo con relleno sólido">
              <a:extLst>
                <a:ext uri="{FF2B5EF4-FFF2-40B4-BE49-F238E27FC236}">
                  <a16:creationId xmlns:a16="http://schemas.microsoft.com/office/drawing/2014/main" id="{481155A1-CF3A-ACF4-CA75-F0D172C1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9041084" y="5716929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upo 42">
            <a:extLst>
              <a:ext uri="{FF2B5EF4-FFF2-40B4-BE49-F238E27FC236}">
                <a16:creationId xmlns:a16="http://schemas.microsoft.com/office/drawing/2014/main" id="{9E700200-BF95-FD53-88FA-FA37457318F1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9" name="Elipse 43">
              <a:extLst>
                <a:ext uri="{FF2B5EF4-FFF2-40B4-BE49-F238E27FC236}">
                  <a16:creationId xmlns:a16="http://schemas.microsoft.com/office/drawing/2014/main" id="{C812116E-21CF-A18F-13A7-38E051FD822E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0" name="Gráfico 44" descr="Presentación con gráfico circular con relleno sólido">
              <a:extLst>
                <a:ext uri="{FF2B5EF4-FFF2-40B4-BE49-F238E27FC236}">
                  <a16:creationId xmlns:a16="http://schemas.microsoft.com/office/drawing/2014/main" id="{B02E73DE-4D14-F859-49F9-53174CF0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1" name="Grupo 45">
            <a:extLst>
              <a:ext uri="{FF2B5EF4-FFF2-40B4-BE49-F238E27FC236}">
                <a16:creationId xmlns:a16="http://schemas.microsoft.com/office/drawing/2014/main" id="{5A971382-E6D1-C5F2-1251-9F8D589D293E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32" name="Elipse 46">
              <a:extLst>
                <a:ext uri="{FF2B5EF4-FFF2-40B4-BE49-F238E27FC236}">
                  <a16:creationId xmlns:a16="http://schemas.microsoft.com/office/drawing/2014/main" id="{7E2DBB4B-B08C-14AB-37AA-56F1CC86E002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3" name="Gráfico 47" descr="Engranajes con relleno sólido">
              <a:extLst>
                <a:ext uri="{FF2B5EF4-FFF2-40B4-BE49-F238E27FC236}">
                  <a16:creationId xmlns:a16="http://schemas.microsoft.com/office/drawing/2014/main" id="{6B99D05F-482D-A2E6-8F09-35F2ADF7A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22A0C20C-BA22-1F42-696F-3BD3206189B8}"/>
              </a:ext>
            </a:extLst>
          </p:cNvPr>
          <p:cNvSpPr/>
          <p:nvPr/>
        </p:nvSpPr>
        <p:spPr>
          <a:xfrm>
            <a:off x="5776981" y="4496156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082529-5A74-6B48-2830-4EDD7951DCF7}"/>
              </a:ext>
            </a:extLst>
          </p:cNvPr>
          <p:cNvSpPr/>
          <p:nvPr/>
        </p:nvSpPr>
        <p:spPr>
          <a:xfrm>
            <a:off x="5954829" y="4496155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AAE6873-09D2-DC2F-0CC5-3339D36AA351}"/>
              </a:ext>
            </a:extLst>
          </p:cNvPr>
          <p:cNvSpPr/>
          <p:nvPr/>
        </p:nvSpPr>
        <p:spPr>
          <a:xfrm>
            <a:off x="6129179" y="4496155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8354BF9-263D-7E2A-A67E-20FAF3EF2DBE}"/>
              </a:ext>
            </a:extLst>
          </p:cNvPr>
          <p:cNvSpPr/>
          <p:nvPr/>
        </p:nvSpPr>
        <p:spPr>
          <a:xfrm>
            <a:off x="6307027" y="4496154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CF587AF-D1A3-8769-30B8-7520F61F4D74}"/>
              </a:ext>
            </a:extLst>
          </p:cNvPr>
          <p:cNvSpPr/>
          <p:nvPr/>
        </p:nvSpPr>
        <p:spPr>
          <a:xfrm>
            <a:off x="6565350" y="4498587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0A5ACE0-6F6D-1420-E427-F84751730D55}"/>
              </a:ext>
            </a:extLst>
          </p:cNvPr>
          <p:cNvSpPr/>
          <p:nvPr/>
        </p:nvSpPr>
        <p:spPr>
          <a:xfrm>
            <a:off x="6743198" y="4498586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88715FF-F6F2-F773-BED6-9A9743BA393C}"/>
              </a:ext>
            </a:extLst>
          </p:cNvPr>
          <p:cNvSpPr/>
          <p:nvPr/>
        </p:nvSpPr>
        <p:spPr>
          <a:xfrm>
            <a:off x="6917548" y="4498586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DF8C6F5-E9F3-20EA-121B-E14F79B0E7EE}"/>
              </a:ext>
            </a:extLst>
          </p:cNvPr>
          <p:cNvSpPr/>
          <p:nvPr/>
        </p:nvSpPr>
        <p:spPr>
          <a:xfrm>
            <a:off x="7095396" y="4498585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57E4640-76EF-7A40-E02F-C3737A54FD1C}"/>
              </a:ext>
            </a:extLst>
          </p:cNvPr>
          <p:cNvSpPr/>
          <p:nvPr/>
        </p:nvSpPr>
        <p:spPr>
          <a:xfrm>
            <a:off x="7352337" y="4496162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7B1648B-0EA4-CBB4-3AA5-947D82AA6026}"/>
              </a:ext>
            </a:extLst>
          </p:cNvPr>
          <p:cNvSpPr/>
          <p:nvPr/>
        </p:nvSpPr>
        <p:spPr>
          <a:xfrm>
            <a:off x="7530185" y="4496161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F43F063-A8BD-BDC3-2766-8B659FEEE83F}"/>
              </a:ext>
            </a:extLst>
          </p:cNvPr>
          <p:cNvSpPr/>
          <p:nvPr/>
        </p:nvSpPr>
        <p:spPr>
          <a:xfrm>
            <a:off x="7704535" y="4496161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C00D81E-596E-7F9B-A99B-15CE58271493}"/>
              </a:ext>
            </a:extLst>
          </p:cNvPr>
          <p:cNvSpPr/>
          <p:nvPr/>
        </p:nvSpPr>
        <p:spPr>
          <a:xfrm>
            <a:off x="7882383" y="4496160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F54C199-9C0D-90C3-4824-6DE83703D3D8}"/>
              </a:ext>
            </a:extLst>
          </p:cNvPr>
          <p:cNvSpPr/>
          <p:nvPr/>
        </p:nvSpPr>
        <p:spPr>
          <a:xfrm>
            <a:off x="8127007" y="4496155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64C13A1-85C6-EAFD-32C0-D2732B7D3B95}"/>
              </a:ext>
            </a:extLst>
          </p:cNvPr>
          <p:cNvSpPr/>
          <p:nvPr/>
        </p:nvSpPr>
        <p:spPr>
          <a:xfrm>
            <a:off x="8304855" y="4496154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F0EC063-5B94-F6FA-9787-E7DD088BEAEF}"/>
              </a:ext>
            </a:extLst>
          </p:cNvPr>
          <p:cNvSpPr/>
          <p:nvPr/>
        </p:nvSpPr>
        <p:spPr>
          <a:xfrm>
            <a:off x="8479205" y="4496154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D47BE88-FF02-1EC9-2B55-AF729E066B6C}"/>
              </a:ext>
            </a:extLst>
          </p:cNvPr>
          <p:cNvSpPr/>
          <p:nvPr/>
        </p:nvSpPr>
        <p:spPr>
          <a:xfrm>
            <a:off x="8657053" y="4496153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EA69F2E-B45D-F9AD-054D-8764D9FD16B5}"/>
              </a:ext>
            </a:extLst>
          </p:cNvPr>
          <p:cNvSpPr/>
          <p:nvPr/>
        </p:nvSpPr>
        <p:spPr>
          <a:xfrm>
            <a:off x="8905704" y="4488572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F8760AC-0BEA-113B-CAEB-7CE7E453DB55}"/>
              </a:ext>
            </a:extLst>
          </p:cNvPr>
          <p:cNvSpPr/>
          <p:nvPr/>
        </p:nvSpPr>
        <p:spPr>
          <a:xfrm>
            <a:off x="9083552" y="4488571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77D8185-D9C8-5110-6C14-0449034DD01F}"/>
              </a:ext>
            </a:extLst>
          </p:cNvPr>
          <p:cNvSpPr/>
          <p:nvPr/>
        </p:nvSpPr>
        <p:spPr>
          <a:xfrm>
            <a:off x="9257902" y="4488571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BC0FA25-A926-6EF8-B5CE-44D337859CB0}"/>
              </a:ext>
            </a:extLst>
          </p:cNvPr>
          <p:cNvSpPr/>
          <p:nvPr/>
        </p:nvSpPr>
        <p:spPr>
          <a:xfrm>
            <a:off x="9435750" y="4488570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D3E8D97-B39B-DF58-F339-FDC8151C4A28}"/>
              </a:ext>
            </a:extLst>
          </p:cNvPr>
          <p:cNvSpPr/>
          <p:nvPr/>
        </p:nvSpPr>
        <p:spPr>
          <a:xfrm>
            <a:off x="9713925" y="4498680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35A9BA2-A3A5-B443-0038-DD664387D531}"/>
              </a:ext>
            </a:extLst>
          </p:cNvPr>
          <p:cNvSpPr/>
          <p:nvPr/>
        </p:nvSpPr>
        <p:spPr>
          <a:xfrm>
            <a:off x="9891773" y="4498679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7F5C408-9A21-CD80-E8D6-ECCD3A6EBE7C}"/>
              </a:ext>
            </a:extLst>
          </p:cNvPr>
          <p:cNvSpPr/>
          <p:nvPr/>
        </p:nvSpPr>
        <p:spPr>
          <a:xfrm>
            <a:off x="10066123" y="4498679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C5DC066-B10C-C6B1-597B-21C9DD3671AB}"/>
              </a:ext>
            </a:extLst>
          </p:cNvPr>
          <p:cNvSpPr/>
          <p:nvPr/>
        </p:nvSpPr>
        <p:spPr>
          <a:xfrm>
            <a:off x="10243971" y="4498678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CC2536F-8203-2A36-1D4F-20BFFB32BC39}"/>
              </a:ext>
            </a:extLst>
          </p:cNvPr>
          <p:cNvSpPr/>
          <p:nvPr/>
        </p:nvSpPr>
        <p:spPr>
          <a:xfrm>
            <a:off x="10512877" y="4498682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7C710F5-157C-4DEE-DC22-92059B0C17C8}"/>
              </a:ext>
            </a:extLst>
          </p:cNvPr>
          <p:cNvSpPr/>
          <p:nvPr/>
        </p:nvSpPr>
        <p:spPr>
          <a:xfrm>
            <a:off x="10690725" y="4498681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327E7F3-5FD5-CA86-514E-0C62C5D35953}"/>
              </a:ext>
            </a:extLst>
          </p:cNvPr>
          <p:cNvSpPr/>
          <p:nvPr/>
        </p:nvSpPr>
        <p:spPr>
          <a:xfrm>
            <a:off x="10865075" y="4498681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8285F53A-C180-B040-C951-84F49308FDF1}"/>
              </a:ext>
            </a:extLst>
          </p:cNvPr>
          <p:cNvSpPr/>
          <p:nvPr/>
        </p:nvSpPr>
        <p:spPr>
          <a:xfrm>
            <a:off x="11042923" y="4498680"/>
            <a:ext cx="148046" cy="1087781"/>
          </a:xfrm>
          <a:prstGeom prst="rect">
            <a:avLst/>
          </a:prstGeom>
          <a:solidFill>
            <a:srgbClr val="092240">
              <a:alpha val="69804"/>
            </a:srgbClr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47">
            <a:extLst>
              <a:ext uri="{FF2B5EF4-FFF2-40B4-BE49-F238E27FC236}">
                <a16:creationId xmlns:a16="http://schemas.microsoft.com/office/drawing/2014/main" id="{73E9306F-8D27-BD8B-FBED-5298F9C1D300}"/>
              </a:ext>
            </a:extLst>
          </p:cNvPr>
          <p:cNvSpPr txBox="1"/>
          <p:nvPr/>
        </p:nvSpPr>
        <p:spPr>
          <a:xfrm>
            <a:off x="9357854" y="3895957"/>
            <a:ext cx="1542455" cy="46166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EF9C2D"/>
                </a:solidFill>
                <a:uFillTx/>
                <a:latin typeface="Calibri"/>
              </a:rPr>
              <a:t>B</a:t>
            </a:r>
            <a:r>
              <a:rPr lang="en-BE" sz="2400" b="0" i="0" u="none" strike="noStrike" kern="1200" cap="none" spc="0" baseline="0" dirty="0">
                <a:solidFill>
                  <a:srgbClr val="EF9C2D"/>
                </a:solidFill>
                <a:uFillTx/>
                <a:latin typeface="Calibri"/>
              </a:rPr>
              <a:t>atch size</a:t>
            </a:r>
          </a:p>
        </p:txBody>
      </p:sp>
      <p:sp>
        <p:nvSpPr>
          <p:cNvPr id="35" name="Left Brace 146">
            <a:extLst>
              <a:ext uri="{FF2B5EF4-FFF2-40B4-BE49-F238E27FC236}">
                <a16:creationId xmlns:a16="http://schemas.microsoft.com/office/drawing/2014/main" id="{95578C84-7393-7B3E-6791-C440C5AA151C}"/>
              </a:ext>
            </a:extLst>
          </p:cNvPr>
          <p:cNvSpPr/>
          <p:nvPr/>
        </p:nvSpPr>
        <p:spPr>
          <a:xfrm rot="16200004" flipH="1" flipV="1">
            <a:off x="9953974" y="4017307"/>
            <a:ext cx="197991" cy="678090"/>
          </a:xfrm>
          <a:custGeom>
            <a:avLst>
              <a:gd name="f11" fmla="val 8333"/>
              <a:gd name="f12" fmla="val 50000"/>
            </a:avLst>
            <a:gdLst>
              <a:gd name="f2" fmla="val 10800000"/>
              <a:gd name="f3" fmla="val 5400000"/>
              <a:gd name="f4" fmla="val 180"/>
              <a:gd name="f5" fmla="val w"/>
              <a:gd name="f6" fmla="val h"/>
              <a:gd name="f7" fmla="val ss"/>
              <a:gd name="f8" fmla="val 0"/>
              <a:gd name="f9" fmla="*/ 5419351 1 1725033"/>
              <a:gd name="f10" fmla="+- 0 0 5400000"/>
              <a:gd name="f11" fmla="val 8333"/>
              <a:gd name="f12" fmla="val 50000"/>
              <a:gd name="f13" fmla="+- 0 0 -180"/>
              <a:gd name="f14" fmla="+- 0 0 -270"/>
              <a:gd name="f15" fmla="+- 0 0 -360"/>
              <a:gd name="f16" fmla="abs f5"/>
              <a:gd name="f17" fmla="abs f6"/>
              <a:gd name="f18" fmla="abs f7"/>
              <a:gd name="f19" fmla="val f8"/>
              <a:gd name="f20" fmla="val f12"/>
              <a:gd name="f21" fmla="val f11"/>
              <a:gd name="f22" fmla="+- 2700000 f3 0"/>
              <a:gd name="f23" fmla="*/ f13 f2 1"/>
              <a:gd name="f24" fmla="*/ f14 f2 1"/>
              <a:gd name="f25" fmla="*/ f15 f2 1"/>
              <a:gd name="f26" fmla="?: f16 f5 1"/>
              <a:gd name="f27" fmla="?: f17 f6 1"/>
              <a:gd name="f28" fmla="?: f18 f7 1"/>
              <a:gd name="f29" fmla="*/ f22 f9 1"/>
              <a:gd name="f30" fmla="*/ f23 1 f4"/>
              <a:gd name="f31" fmla="*/ f24 1 f4"/>
              <a:gd name="f32" fmla="*/ f25 1 f4"/>
              <a:gd name="f33" fmla="*/ f26 1 21600"/>
              <a:gd name="f34" fmla="*/ f27 1 21600"/>
              <a:gd name="f35" fmla="*/ 21600 f26 1"/>
              <a:gd name="f36" fmla="*/ 21600 f27 1"/>
              <a:gd name="f37" fmla="*/ f29 1 f2"/>
              <a:gd name="f38" fmla="+- f30 0 f3"/>
              <a:gd name="f39" fmla="+- f31 0 f3"/>
              <a:gd name="f40" fmla="+- f32 0 f3"/>
              <a:gd name="f41" fmla="min f34 f33"/>
              <a:gd name="f42" fmla="*/ f35 1 f28"/>
              <a:gd name="f43" fmla="*/ f36 1 f28"/>
              <a:gd name="f44" fmla="+- 0 0 f37"/>
              <a:gd name="f45" fmla="val f42"/>
              <a:gd name="f46" fmla="val f43"/>
              <a:gd name="f47" fmla="+- 0 0 f44"/>
              <a:gd name="f48" fmla="*/ f19 f41 1"/>
              <a:gd name="f49" fmla="+- f46 0 f19"/>
              <a:gd name="f50" fmla="+- f45 0 f19"/>
              <a:gd name="f51" fmla="*/ f47 f2 1"/>
              <a:gd name="f52" fmla="*/ f45 f41 1"/>
              <a:gd name="f53" fmla="*/ f46 f41 1"/>
              <a:gd name="f54" fmla="*/ f50 1 2"/>
              <a:gd name="f55" fmla="min f50 f49"/>
              <a:gd name="f56" fmla="*/ f49 f20 1"/>
              <a:gd name="f57" fmla="*/ f51 1 f9"/>
              <a:gd name="f58" fmla="+- f19 f54 0"/>
              <a:gd name="f59" fmla="*/ f55 f21 1"/>
              <a:gd name="f60" fmla="*/ f56 1 100000"/>
              <a:gd name="f61" fmla="+- f57 0 f3"/>
              <a:gd name="f62" fmla="*/ f54 f41 1"/>
              <a:gd name="f63" fmla="*/ f59 1 100000"/>
              <a:gd name="f64" fmla="cos 1 f61"/>
              <a:gd name="f65" fmla="sin 1 f61"/>
              <a:gd name="f66" fmla="*/ f58 f41 1"/>
              <a:gd name="f67" fmla="*/ f60 f41 1"/>
              <a:gd name="f68" fmla="+- f60 f63 0"/>
              <a:gd name="f69" fmla="+- 0 0 f64"/>
              <a:gd name="f70" fmla="+- 0 0 f65"/>
              <a:gd name="f71" fmla="*/ f63 f41 1"/>
              <a:gd name="f72" fmla="+- 0 0 f69"/>
              <a:gd name="f73" fmla="+- 0 0 f70"/>
              <a:gd name="f74" fmla="*/ f68 f41 1"/>
              <a:gd name="f75" fmla="*/ f72 f54 1"/>
              <a:gd name="f76" fmla="*/ f73 f63 1"/>
              <a:gd name="f77" fmla="+- f45 0 f75"/>
              <a:gd name="f78" fmla="+- f63 0 f76"/>
              <a:gd name="f79" fmla="+- f46 f76 0"/>
              <a:gd name="f80" fmla="+- f79 0 f63"/>
              <a:gd name="f81" fmla="*/ f77 f41 1"/>
              <a:gd name="f82" fmla="*/ f78 f41 1"/>
              <a:gd name="f83" fmla="*/ f80 f4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8">
                <a:pos x="f52" y="f48"/>
              </a:cxn>
              <a:cxn ang="f39">
                <a:pos x="f48" y="f67"/>
              </a:cxn>
              <a:cxn ang="f40">
                <a:pos x="f52" y="f53"/>
              </a:cxn>
            </a:cxnLst>
            <a:rect l="f81" t="f82" r="f52" b="f83"/>
            <a:pathLst>
              <a:path stroke="0">
                <a:moveTo>
                  <a:pt x="f52" y="f53"/>
                </a:moveTo>
                <a:arcTo wR="f62" hR="f71" stAng="f3" swAng="f3"/>
                <a:lnTo>
                  <a:pt x="f66" y="f74"/>
                </a:lnTo>
                <a:arcTo wR="f62" hR="f71" stAng="f8" swAng="f10"/>
                <a:arcTo wR="f62" hR="f71" stAng="f3" swAng="f10"/>
                <a:lnTo>
                  <a:pt x="f66" y="f71"/>
                </a:lnTo>
                <a:arcTo wR="f62" hR="f71" stAng="f2" swAng="f3"/>
                <a:close/>
              </a:path>
              <a:path fill="none">
                <a:moveTo>
                  <a:pt x="f52" y="f53"/>
                </a:moveTo>
                <a:arcTo wR="f62" hR="f71" stAng="f3" swAng="f3"/>
                <a:lnTo>
                  <a:pt x="f66" y="f74"/>
                </a:lnTo>
                <a:arcTo wR="f62" hR="f71" stAng="f8" swAng="f10"/>
                <a:arcTo wR="f62" hR="f71" stAng="f3" swAng="f10"/>
                <a:lnTo>
                  <a:pt x="f66" y="f71"/>
                </a:lnTo>
                <a:arcTo wR="f62" hR="f71" stAng="f2" swAng="f3"/>
              </a:path>
            </a:pathLst>
          </a:custGeom>
          <a:noFill/>
          <a:ln w="19046" cap="flat">
            <a:solidFill>
              <a:srgbClr val="EF9C2D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BE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6" name="Table 217">
                <a:extLst>
                  <a:ext uri="{FF2B5EF4-FFF2-40B4-BE49-F238E27FC236}">
                    <a16:creationId xmlns:a16="http://schemas.microsoft.com/office/drawing/2014/main" id="{D2A90F30-1BF9-6A50-420D-CA133AE26A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662230"/>
                  </p:ext>
                </p:extLst>
              </p:nvPr>
            </p:nvGraphicFramePr>
            <p:xfrm>
              <a:off x="4140000" y="1114712"/>
              <a:ext cx="7341800" cy="210679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𝒕𝒓𝒂𝒊𝒏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  <m:r>
                                  <a:rPr lang="en-US" sz="2000" b="0" i="1" smtClean="0">
                                    <a:solidFill>
                                      <a:srgbClr val="50B4C8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</a:t>
                          </a:r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ode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 </a:t>
                          </a:r>
                          <a:r>
                            <a:rPr lang="es-ES" sz="2000" b="1" i="1" dirty="0" err="1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use</a:t>
                          </a:r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RNN</m:t>
                                </m:r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Model</m:t>
                                </m:r>
                              </m:oMath>
                            </m:oMathPara>
                          </a14:m>
                          <a:endParaRPr lang="es-ES" sz="2000" b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</a:endParaRPr>
                        </a:p>
                        <a:p>
                          <a:pPr algn="ctr"/>
                          <a:r>
                            <a:rPr lang="en-GB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</a:rPr>
                            <a:t>CNN Model</a:t>
                          </a:r>
                          <a:r>
                            <a:rPr lang="en-GB" sz="2000" dirty="0">
                              <a:latin typeface="+mn-lt"/>
                            </a:rPr>
                            <a:t> </a:t>
                          </a:r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</a:rPr>
                            <a:t>CNN Model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EF9C2D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𝒃𝒂𝒕𝒄𝒉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EF9C2D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32, 64, 128, …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03269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6" name="Table 217">
                <a:extLst>
                  <a:ext uri="{FF2B5EF4-FFF2-40B4-BE49-F238E27FC236}">
                    <a16:creationId xmlns:a16="http://schemas.microsoft.com/office/drawing/2014/main" id="{D2A90F30-1BF9-6A50-420D-CA133AE26A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8662230"/>
                  </p:ext>
                </p:extLst>
              </p:nvPr>
            </p:nvGraphicFramePr>
            <p:xfrm>
              <a:off x="4140000" y="1114712"/>
              <a:ext cx="7341800" cy="210679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48649" t="-107792" r="-467568" b="-2584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70297" t="-107792" r="-128383" b="-2584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12176" t="-107792" r="-777" b="-2584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</a:t>
                          </a:r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ode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 </a:t>
                          </a:r>
                          <a:r>
                            <a:rPr lang="es-ES" sz="2000" b="1" i="1" dirty="0" err="1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use</a:t>
                          </a:r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70297" t="-137931" r="-128383" b="-71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12176" t="-137931" r="-777" b="-71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EF9C2D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48649" t="-358442" r="-467568" b="-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170297" t="-358442" r="-128383" b="-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8"/>
                          <a:stretch>
                            <a:fillRect l="-212176" t="-358442" r="-777" b="-77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3269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087FAA-236C-71C4-CC97-2A72349194A2}"/>
                  </a:ext>
                </a:extLst>
              </p:cNvPr>
              <p:cNvSpPr txBox="1"/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º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samples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training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set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9087FAA-236C-71C4-CC97-2A7234919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blipFill>
                <a:blip r:embed="rId1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32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ángulo 3">
            <a:extLst>
              <a:ext uri="{FF2B5EF4-FFF2-40B4-BE49-F238E27FC236}">
                <a16:creationId xmlns:a16="http://schemas.microsoft.com/office/drawing/2014/main" id="{CF24E7C0-6BE5-9D0C-0680-58B4DAF06FCF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CuadroTexto 34">
            <a:extLst>
              <a:ext uri="{FF2B5EF4-FFF2-40B4-BE49-F238E27FC236}">
                <a16:creationId xmlns:a16="http://schemas.microsoft.com/office/drawing/2014/main" id="{A8FF483E-CD4B-FF34-6D34-1A247764ABBB}"/>
              </a:ext>
            </a:extLst>
          </p:cNvPr>
          <p:cNvSpPr txBox="1"/>
          <p:nvPr/>
        </p:nvSpPr>
        <p:spPr>
          <a:xfrm>
            <a:off x="30311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Calibration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1F6D99-DD4E-1999-BDEB-C468EEF7C478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7834F93-4A88-6268-0408-52754951668D}"/>
              </a:ext>
            </a:extLst>
          </p:cNvPr>
          <p:cNvGrpSpPr/>
          <p:nvPr/>
        </p:nvGrpSpPr>
        <p:grpSpPr>
          <a:xfrm>
            <a:off x="385130" y="878875"/>
            <a:ext cx="2294324" cy="2442010"/>
            <a:chOff x="1371600" y="1173426"/>
            <a:chExt cx="3973484" cy="4592419"/>
          </a:xfrm>
        </p:grpSpPr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D8F32E73-1A89-EE1D-5498-5C059B8F4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9656" y="1838781"/>
              <a:ext cx="3733507" cy="384579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967B25-E088-2BEA-5F42-AD83F66891B9}"/>
                </a:ext>
              </a:extLst>
            </p:cNvPr>
            <p:cNvSpPr txBox="1"/>
            <p:nvPr/>
          </p:nvSpPr>
          <p:spPr>
            <a:xfrm>
              <a:off x="1489656" y="1260368"/>
              <a:ext cx="3733506" cy="713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6">
                      <a:lumMod val="50000"/>
                    </a:schemeClr>
                  </a:solidFill>
                </a:rPr>
                <a:t>RNN </a:t>
              </a:r>
              <a:r>
                <a:rPr lang="es-ES" b="1" dirty="0" err="1">
                  <a:solidFill>
                    <a:schemeClr val="accent6">
                      <a:lumMod val="50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C5B9E4D-53CA-3C01-8B20-54719B1BA296}"/>
                </a:ext>
              </a:extLst>
            </p:cNvPr>
            <p:cNvSpPr/>
            <p:nvPr/>
          </p:nvSpPr>
          <p:spPr>
            <a:xfrm>
              <a:off x="1371600" y="117342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0DBBB4-155E-9C57-FCD7-5E37CB03FAB9}"/>
              </a:ext>
            </a:extLst>
          </p:cNvPr>
          <p:cNvGrpSpPr/>
          <p:nvPr/>
        </p:nvGrpSpPr>
        <p:grpSpPr>
          <a:xfrm>
            <a:off x="1291691" y="3418612"/>
            <a:ext cx="2294324" cy="2442010"/>
            <a:chOff x="6933317" y="1172076"/>
            <a:chExt cx="3973484" cy="459241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F6C7-7F2C-679D-1FF8-2A71DB5A2BC3}"/>
                </a:ext>
              </a:extLst>
            </p:cNvPr>
            <p:cNvSpPr txBox="1"/>
            <p:nvPr/>
          </p:nvSpPr>
          <p:spPr>
            <a:xfrm>
              <a:off x="7053306" y="1265982"/>
              <a:ext cx="3733508" cy="699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solidFill>
                    <a:schemeClr val="accent2">
                      <a:lumMod val="75000"/>
                    </a:schemeClr>
                  </a:solidFill>
                </a:rPr>
                <a:t>CNN </a:t>
              </a:r>
              <a:r>
                <a:rPr lang="es-ES" b="1" dirty="0" err="1">
                  <a:solidFill>
                    <a:schemeClr val="accent2">
                      <a:lumMod val="75000"/>
                    </a:schemeClr>
                  </a:solidFill>
                </a:rPr>
                <a:t>Model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25763006-E1D9-7ED7-67B6-F9725013C5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8838" y="1754054"/>
              <a:ext cx="3902445" cy="3930520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319CAD6-626B-7A72-723A-4ED5BCB3538C}"/>
                </a:ext>
              </a:extLst>
            </p:cNvPr>
            <p:cNvSpPr/>
            <p:nvPr/>
          </p:nvSpPr>
          <p:spPr>
            <a:xfrm>
              <a:off x="6933317" y="1172076"/>
              <a:ext cx="3973484" cy="459241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9A3D52B9-20F0-4781-666B-F4179AE212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5" name="Elipse 33">
            <a:extLst>
              <a:ext uri="{FF2B5EF4-FFF2-40B4-BE49-F238E27FC236}">
                <a16:creationId xmlns:a16="http://schemas.microsoft.com/office/drawing/2014/main" id="{19774F73-35D6-1BF2-E58C-8DFA050530E3}"/>
              </a:ext>
            </a:extLst>
          </p:cNvPr>
          <p:cNvSpPr/>
          <p:nvPr/>
        </p:nvSpPr>
        <p:spPr>
          <a:xfrm>
            <a:off x="8820000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16" name="Grupo 17">
            <a:extLst>
              <a:ext uri="{FF2B5EF4-FFF2-40B4-BE49-F238E27FC236}">
                <a16:creationId xmlns:a16="http://schemas.microsoft.com/office/drawing/2014/main" id="{DF36F1DE-2EC6-5169-7A55-85F41932DA50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ADA7D109-154A-31D7-7E91-DAD56A0B12DE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Hogar con relleno sólido">
              <a:extLst>
                <a:ext uri="{FF2B5EF4-FFF2-40B4-BE49-F238E27FC236}">
                  <a16:creationId xmlns:a16="http://schemas.microsoft.com/office/drawing/2014/main" id="{05802B0B-67FB-CA19-5143-5AA925352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839DEB9D-03A4-9899-410B-4B4491ABA91A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073924E4-FD5D-0891-1DDB-69AC3776B76A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Documento con relleno sólido">
              <a:extLst>
                <a:ext uri="{FF2B5EF4-FFF2-40B4-BE49-F238E27FC236}">
                  <a16:creationId xmlns:a16="http://schemas.microsoft.com/office/drawing/2014/main" id="{19E17A4D-2DE8-8579-6252-E9BEF74E7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71FBBF61-7ADE-3B97-E87E-E661D9A9EAD1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30BDE986-69A3-1A30-6877-03D4CF3FDC99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Disco con relleno sólido">
              <a:extLst>
                <a:ext uri="{FF2B5EF4-FFF2-40B4-BE49-F238E27FC236}">
                  <a16:creationId xmlns:a16="http://schemas.microsoft.com/office/drawing/2014/main" id="{EEFF5406-4B91-AC6C-9469-62C224DFC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5" name="Grupo 39">
            <a:extLst>
              <a:ext uri="{FF2B5EF4-FFF2-40B4-BE49-F238E27FC236}">
                <a16:creationId xmlns:a16="http://schemas.microsoft.com/office/drawing/2014/main" id="{5FAE9BCD-D308-D892-FB75-BEB3D7F6E7CC}"/>
              </a:ext>
            </a:extLst>
          </p:cNvPr>
          <p:cNvGrpSpPr/>
          <p:nvPr/>
        </p:nvGrpSpPr>
        <p:grpSpPr>
          <a:xfrm>
            <a:off x="9000000" y="5677198"/>
            <a:ext cx="539998" cy="539998"/>
            <a:chOff x="9000000" y="5677198"/>
            <a:chExt cx="539998" cy="539998"/>
          </a:xfrm>
        </p:grpSpPr>
        <p:sp>
          <p:nvSpPr>
            <p:cNvPr id="26" name="Elipse 40">
              <a:extLst>
                <a:ext uri="{FF2B5EF4-FFF2-40B4-BE49-F238E27FC236}">
                  <a16:creationId xmlns:a16="http://schemas.microsoft.com/office/drawing/2014/main" id="{3BA586D8-E707-C500-B7F3-D5C7201FF02C}"/>
                </a:ext>
              </a:extLst>
            </p:cNvPr>
            <p:cNvSpPr/>
            <p:nvPr/>
          </p:nvSpPr>
          <p:spPr>
            <a:xfrm>
              <a:off x="9000000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7" name="Gráfico 41" descr="Objetivo con relleno sólido">
              <a:extLst>
                <a:ext uri="{FF2B5EF4-FFF2-40B4-BE49-F238E27FC236}">
                  <a16:creationId xmlns:a16="http://schemas.microsoft.com/office/drawing/2014/main" id="{481155A1-CF3A-ACF4-CA75-F0D172C1C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9041084" y="5716929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8" name="Grupo 42">
            <a:extLst>
              <a:ext uri="{FF2B5EF4-FFF2-40B4-BE49-F238E27FC236}">
                <a16:creationId xmlns:a16="http://schemas.microsoft.com/office/drawing/2014/main" id="{9E700200-BF95-FD53-88FA-FA37457318F1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9" name="Elipse 43">
              <a:extLst>
                <a:ext uri="{FF2B5EF4-FFF2-40B4-BE49-F238E27FC236}">
                  <a16:creationId xmlns:a16="http://schemas.microsoft.com/office/drawing/2014/main" id="{C812116E-21CF-A18F-13A7-38E051FD822E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0" name="Gráfico 44" descr="Presentación con gráfico circular con relleno sólido">
              <a:extLst>
                <a:ext uri="{FF2B5EF4-FFF2-40B4-BE49-F238E27FC236}">
                  <a16:creationId xmlns:a16="http://schemas.microsoft.com/office/drawing/2014/main" id="{B02E73DE-4D14-F859-49F9-53174CF0A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31" name="Grupo 45">
            <a:extLst>
              <a:ext uri="{FF2B5EF4-FFF2-40B4-BE49-F238E27FC236}">
                <a16:creationId xmlns:a16="http://schemas.microsoft.com/office/drawing/2014/main" id="{5A971382-E6D1-C5F2-1251-9F8D589D293E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32" name="Elipse 46">
              <a:extLst>
                <a:ext uri="{FF2B5EF4-FFF2-40B4-BE49-F238E27FC236}">
                  <a16:creationId xmlns:a16="http://schemas.microsoft.com/office/drawing/2014/main" id="{7E2DBB4B-B08C-14AB-37AA-56F1CC86E002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33" name="Gráfico 47" descr="Engranajes con relleno sólido">
              <a:extLst>
                <a:ext uri="{FF2B5EF4-FFF2-40B4-BE49-F238E27FC236}">
                  <a16:creationId xmlns:a16="http://schemas.microsoft.com/office/drawing/2014/main" id="{6B99D05F-482D-A2E6-8F09-35F2ADF7A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17">
                <a:extLst>
                  <a:ext uri="{FF2B5EF4-FFF2-40B4-BE49-F238E27FC236}">
                    <a16:creationId xmlns:a16="http://schemas.microsoft.com/office/drawing/2014/main" id="{78EF9DF7-0CCF-9073-C923-4647E281F7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048950"/>
                  </p:ext>
                </p:extLst>
              </p:nvPr>
            </p:nvGraphicFramePr>
            <p:xfrm>
              <a:off x="4140000" y="1114712"/>
              <a:ext cx="7341800" cy="259576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𝒕𝒓𝒂𝒊𝒏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7030A0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  <m:r>
                                  <a:rPr lang="en-US" sz="2000" b="0" i="1" smtClean="0">
                                    <a:solidFill>
                                      <a:srgbClr val="50B4C8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≤80 %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</a:t>
                          </a:r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ode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 </a:t>
                          </a:r>
                          <a:r>
                            <a:rPr lang="es-ES" sz="2000" b="1" i="1" dirty="0" err="1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use</a:t>
                          </a:r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RNN</m:t>
                                </m:r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GB" sz="2000" b="1" dirty="0" smtClean="0">
                                    <a:solidFill>
                                      <a:schemeClr val="accent6">
                                        <a:lumMod val="50000"/>
                                      </a:schemeClr>
                                    </a:solidFill>
                                    <a:latin typeface="+mn-lt"/>
                                  </a:rPr>
                                  <m:t>Model</m:t>
                                </m:r>
                              </m:oMath>
                            </m:oMathPara>
                          </a14:m>
                          <a:endParaRPr lang="es-ES" sz="2000" b="1" dirty="0">
                            <a:solidFill>
                              <a:schemeClr val="accent6">
                                <a:lumMod val="50000"/>
                              </a:schemeClr>
                            </a:solidFill>
                            <a:latin typeface="Calibri" panose="020F0502020204030204" pitchFamily="34" charset="0"/>
                          </a:endParaRPr>
                        </a:p>
                        <a:p>
                          <a:pPr algn="ctr"/>
                          <a:r>
                            <a:rPr lang="en-GB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</a:rPr>
                            <a:t>CNN Model</a:t>
                          </a:r>
                          <a:r>
                            <a:rPr lang="en-GB" sz="2000" dirty="0">
                              <a:latin typeface="+mn-lt"/>
                            </a:rPr>
                            <a:t> </a:t>
                          </a:r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2000" b="1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+mn-lt"/>
                            </a:rPr>
                            <a:t>CNN Model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EF9C2D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EF9C2D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𝒃𝒂𝒕𝒄𝒉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EF9C2D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𝑡𝑟𝑎𝑖𝑛</m:t>
                                    </m:r>
                                  </m:sub>
                                </m:sSub>
                                <m:r>
                                  <a:rPr lang="es-E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s-E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US" sz="2000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32, 64, 128, … 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80326956"/>
                      </a:ext>
                    </a:extLst>
                  </a:tr>
                  <a:tr h="488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9FB4C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 number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rgbClr val="9FB4C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rgbClr val="9FB4C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rgbClr val="9FB4C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𝒆𝒑𝒐𝒄𝒉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BE" sz="2000" b="1" i="1" dirty="0">
                            <a:solidFill>
                              <a:srgbClr val="9FB4C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s-E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100, 200, 500,…</m:t>
                                </m:r>
                              </m:oMath>
                            </m:oMathPara>
                          </a14:m>
                          <a:endParaRPr lang="en-BE" sz="2000" dirty="0">
                            <a:solidFill>
                              <a:schemeClr val="tx1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14199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17">
                <a:extLst>
                  <a:ext uri="{FF2B5EF4-FFF2-40B4-BE49-F238E27FC236}">
                    <a16:creationId xmlns:a16="http://schemas.microsoft.com/office/drawing/2014/main" id="{78EF9DF7-0CCF-9073-C923-4647E281F7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71048950"/>
                  </p:ext>
                </p:extLst>
              </p:nvPr>
            </p:nvGraphicFramePr>
            <p:xfrm>
              <a:off x="4140000" y="1114712"/>
              <a:ext cx="7341800" cy="259576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2243855">
                      <a:extLst>
                        <a:ext uri="{9D8B030D-6E8A-4147-A177-3AD203B41FA5}">
                          <a16:colId xmlns:a16="http://schemas.microsoft.com/office/drawing/2014/main" val="1001645576"/>
                        </a:ext>
                      </a:extLst>
                    </a:gridCol>
                    <a:gridCol w="897202">
                      <a:extLst>
                        <a:ext uri="{9D8B030D-6E8A-4147-A177-3AD203B41FA5}">
                          <a16:colId xmlns:a16="http://schemas.microsoft.com/office/drawing/2014/main" val="785639964"/>
                        </a:ext>
                      </a:extLst>
                    </a:gridCol>
                    <a:gridCol w="1850578">
                      <a:extLst>
                        <a:ext uri="{9D8B030D-6E8A-4147-A177-3AD203B41FA5}">
                          <a16:colId xmlns:a16="http://schemas.microsoft.com/office/drawing/2014/main" val="1570678430"/>
                        </a:ext>
                      </a:extLst>
                    </a:gridCol>
                    <a:gridCol w="2350165">
                      <a:extLst>
                        <a:ext uri="{9D8B030D-6E8A-4147-A177-3AD203B41FA5}">
                          <a16:colId xmlns:a16="http://schemas.microsoft.com/office/drawing/2014/main" val="2384757608"/>
                        </a:ext>
                      </a:extLst>
                    </a:gridCol>
                  </a:tblGrid>
                  <a:tr h="46858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Hyperparameters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B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Restrictions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BE" sz="2200" b="1" i="1" dirty="0">
                              <a:solidFill>
                                <a:srgbClr val="966835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Recommendations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7843393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7030A0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Training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248649" t="-107792" r="-467568" b="-3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170297" t="-107792" r="-128383" b="-35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212176" t="-107792" r="-777" b="-35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32730024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M</a:t>
                          </a:r>
                          <a:r>
                            <a:rPr lang="en-BE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ode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 </a:t>
                          </a:r>
                          <a:r>
                            <a:rPr lang="es-ES" sz="2000" b="1" i="1" dirty="0" err="1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to</a:t>
                          </a:r>
                          <a:r>
                            <a:rPr lang="es-ES" sz="2000" b="1" i="1" dirty="0">
                              <a:solidFill>
                                <a:srgbClr val="A8B97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 use</a:t>
                          </a:r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BE" sz="2000" b="1" i="1" dirty="0">
                            <a:solidFill>
                              <a:srgbClr val="A8B97F"/>
                            </a:solidFill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170297" t="-139130" r="-128383" b="-1391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212176" t="-139130" r="-777" b="-13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5712126"/>
                      </a:ext>
                    </a:extLst>
                  </a:tr>
                  <a:tr h="468586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EF9C2D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Batch size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248649" t="-352564" r="-467568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170297" t="-352564" r="-128383" b="-1051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212176" t="-352564" r="-777" b="-1051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80326956"/>
                      </a:ext>
                    </a:extLst>
                  </a:tr>
                  <a:tr h="48896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BE" sz="2000" b="1" i="1" dirty="0">
                              <a:solidFill>
                                <a:srgbClr val="9FB4CF"/>
                              </a:solidFill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Epochs number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248649" t="-441250" r="-467568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170297" t="-441250" r="-128383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rgbClr val="966835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l="-212176" t="-441250" r="-777" b="-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41996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77A55E-1FED-A9E6-8CA8-496E59E1D662}"/>
                  </a:ext>
                </a:extLst>
              </p:cNvPr>
              <p:cNvSpPr txBox="1"/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s-ES" sz="2000" b="0" i="1" smtClean="0">
                          <a:solidFill>
                            <a:srgbClr val="50B4C8"/>
                          </a:solidFill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º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samples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in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training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ES" sz="2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set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B77A55E-1FED-A9E6-8CA8-496E59E1D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8408" y="3719711"/>
                <a:ext cx="4337086" cy="400110"/>
              </a:xfrm>
              <a:prstGeom prst="rect">
                <a:avLst/>
              </a:prstGeom>
              <a:blipFill>
                <a:blip r:embed="rId1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200D734-5D60-AC13-64E2-CCE1BFD52728}"/>
              </a:ext>
            </a:extLst>
          </p:cNvPr>
          <p:cNvGrpSpPr/>
          <p:nvPr/>
        </p:nvGrpSpPr>
        <p:grpSpPr>
          <a:xfrm>
            <a:off x="5776981" y="3895957"/>
            <a:ext cx="5413988" cy="1690506"/>
            <a:chOff x="5776981" y="3895957"/>
            <a:chExt cx="5413988" cy="1690506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E39AEC7-5A3B-BF02-4D84-C3B8CE5FE439}"/>
                </a:ext>
              </a:extLst>
            </p:cNvPr>
            <p:cNvSpPr/>
            <p:nvPr/>
          </p:nvSpPr>
          <p:spPr>
            <a:xfrm>
              <a:off x="5776981" y="4496156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8897E0B-929F-AC96-8B62-91E3BEE3DA0B}"/>
                </a:ext>
              </a:extLst>
            </p:cNvPr>
            <p:cNvSpPr/>
            <p:nvPr/>
          </p:nvSpPr>
          <p:spPr>
            <a:xfrm>
              <a:off x="5954829" y="4496155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1F396B-147B-1BCF-FA17-2396170961C2}"/>
                </a:ext>
              </a:extLst>
            </p:cNvPr>
            <p:cNvSpPr/>
            <p:nvPr/>
          </p:nvSpPr>
          <p:spPr>
            <a:xfrm>
              <a:off x="6129179" y="4496155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2AE3465-F2D3-D7AF-6D2D-7C2F657EF2F6}"/>
                </a:ext>
              </a:extLst>
            </p:cNvPr>
            <p:cNvSpPr/>
            <p:nvPr/>
          </p:nvSpPr>
          <p:spPr>
            <a:xfrm>
              <a:off x="6307027" y="4496154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BC2751-CE0D-9422-E8E1-FA672CAF25B8}"/>
                </a:ext>
              </a:extLst>
            </p:cNvPr>
            <p:cNvSpPr/>
            <p:nvPr/>
          </p:nvSpPr>
          <p:spPr>
            <a:xfrm>
              <a:off x="6565350" y="4498587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5102D0EC-CC88-95B2-7FBB-B68DDB8185B6}"/>
                </a:ext>
              </a:extLst>
            </p:cNvPr>
            <p:cNvSpPr/>
            <p:nvPr/>
          </p:nvSpPr>
          <p:spPr>
            <a:xfrm>
              <a:off x="6743198" y="4498586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C175569-18C0-C76F-3441-90BDDCBB7FED}"/>
                </a:ext>
              </a:extLst>
            </p:cNvPr>
            <p:cNvSpPr/>
            <p:nvPr/>
          </p:nvSpPr>
          <p:spPr>
            <a:xfrm>
              <a:off x="6917548" y="4498586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2FD3C3F-D1C3-BCD3-2213-1973D119BBA5}"/>
                </a:ext>
              </a:extLst>
            </p:cNvPr>
            <p:cNvSpPr/>
            <p:nvPr/>
          </p:nvSpPr>
          <p:spPr>
            <a:xfrm>
              <a:off x="7095396" y="4498585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35247BC-E656-D376-2A9D-A5041605E6F9}"/>
                </a:ext>
              </a:extLst>
            </p:cNvPr>
            <p:cNvSpPr/>
            <p:nvPr/>
          </p:nvSpPr>
          <p:spPr>
            <a:xfrm>
              <a:off x="7352337" y="4496162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5D48CE56-6DAD-B905-FC12-9F46A1554D0B}"/>
                </a:ext>
              </a:extLst>
            </p:cNvPr>
            <p:cNvSpPr/>
            <p:nvPr/>
          </p:nvSpPr>
          <p:spPr>
            <a:xfrm>
              <a:off x="7530185" y="4496161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0FA81D8-4FBD-18D7-EB97-9C7030FC579F}"/>
                </a:ext>
              </a:extLst>
            </p:cNvPr>
            <p:cNvSpPr/>
            <p:nvPr/>
          </p:nvSpPr>
          <p:spPr>
            <a:xfrm>
              <a:off x="7704535" y="4496161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5160241-0171-2F1E-C6B8-73644BA07746}"/>
                </a:ext>
              </a:extLst>
            </p:cNvPr>
            <p:cNvSpPr/>
            <p:nvPr/>
          </p:nvSpPr>
          <p:spPr>
            <a:xfrm>
              <a:off x="7882383" y="4496160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0F3983F-EC1F-7C0A-4F15-056190769A42}"/>
                </a:ext>
              </a:extLst>
            </p:cNvPr>
            <p:cNvSpPr/>
            <p:nvPr/>
          </p:nvSpPr>
          <p:spPr>
            <a:xfrm>
              <a:off x="8127007" y="4496155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EC990C7-9C15-51C3-09EB-97B2FFFAE831}"/>
                </a:ext>
              </a:extLst>
            </p:cNvPr>
            <p:cNvSpPr/>
            <p:nvPr/>
          </p:nvSpPr>
          <p:spPr>
            <a:xfrm>
              <a:off x="8304855" y="4496154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F222B60-12B9-D890-35E8-E2D6A226C705}"/>
                </a:ext>
              </a:extLst>
            </p:cNvPr>
            <p:cNvSpPr/>
            <p:nvPr/>
          </p:nvSpPr>
          <p:spPr>
            <a:xfrm>
              <a:off x="8479205" y="4496154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2D5C5CD3-BCF9-9FDE-35C6-2514521A7F45}"/>
                </a:ext>
              </a:extLst>
            </p:cNvPr>
            <p:cNvSpPr/>
            <p:nvPr/>
          </p:nvSpPr>
          <p:spPr>
            <a:xfrm>
              <a:off x="8657053" y="4496153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03FF5202-A1DE-3026-8A28-DD2ECD303DBD}"/>
                </a:ext>
              </a:extLst>
            </p:cNvPr>
            <p:cNvSpPr/>
            <p:nvPr/>
          </p:nvSpPr>
          <p:spPr>
            <a:xfrm>
              <a:off x="8905704" y="4488572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27CB229F-071B-4FFE-E6EB-9CE3BD09695C}"/>
                </a:ext>
              </a:extLst>
            </p:cNvPr>
            <p:cNvSpPr/>
            <p:nvPr/>
          </p:nvSpPr>
          <p:spPr>
            <a:xfrm>
              <a:off x="9083552" y="4488571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433A4608-2FE6-2D1A-A942-F81F8C2D0735}"/>
                </a:ext>
              </a:extLst>
            </p:cNvPr>
            <p:cNvSpPr/>
            <p:nvPr/>
          </p:nvSpPr>
          <p:spPr>
            <a:xfrm>
              <a:off x="9257902" y="4488571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74F0EA2F-427D-0390-B902-78F703263776}"/>
                </a:ext>
              </a:extLst>
            </p:cNvPr>
            <p:cNvSpPr/>
            <p:nvPr/>
          </p:nvSpPr>
          <p:spPr>
            <a:xfrm>
              <a:off x="9435750" y="4488570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71C6BAC-D8A9-91F5-2058-6826606DD407}"/>
                </a:ext>
              </a:extLst>
            </p:cNvPr>
            <p:cNvSpPr/>
            <p:nvPr/>
          </p:nvSpPr>
          <p:spPr>
            <a:xfrm>
              <a:off x="9713925" y="4498680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081D37C-0FF8-52FB-182E-3C5D6C9DE671}"/>
                </a:ext>
              </a:extLst>
            </p:cNvPr>
            <p:cNvSpPr/>
            <p:nvPr/>
          </p:nvSpPr>
          <p:spPr>
            <a:xfrm>
              <a:off x="9891773" y="4498679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29045A6-23C5-7FE3-4533-4A2F936ECBE5}"/>
                </a:ext>
              </a:extLst>
            </p:cNvPr>
            <p:cNvSpPr/>
            <p:nvPr/>
          </p:nvSpPr>
          <p:spPr>
            <a:xfrm>
              <a:off x="10066123" y="4498679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81C0567F-8264-6401-FF16-118A4DAFD7E2}"/>
                </a:ext>
              </a:extLst>
            </p:cNvPr>
            <p:cNvSpPr/>
            <p:nvPr/>
          </p:nvSpPr>
          <p:spPr>
            <a:xfrm>
              <a:off x="10243971" y="4498678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7E5E26F-4661-829E-E59F-9F706F01E6E8}"/>
                </a:ext>
              </a:extLst>
            </p:cNvPr>
            <p:cNvSpPr/>
            <p:nvPr/>
          </p:nvSpPr>
          <p:spPr>
            <a:xfrm>
              <a:off x="10512877" y="4498682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005EAB4-2B26-C29B-066C-8E79C58C7368}"/>
                </a:ext>
              </a:extLst>
            </p:cNvPr>
            <p:cNvSpPr/>
            <p:nvPr/>
          </p:nvSpPr>
          <p:spPr>
            <a:xfrm>
              <a:off x="10690725" y="4498681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9542F2D-0841-818B-F845-1975321AA97F}"/>
                </a:ext>
              </a:extLst>
            </p:cNvPr>
            <p:cNvSpPr/>
            <p:nvPr/>
          </p:nvSpPr>
          <p:spPr>
            <a:xfrm>
              <a:off x="10865075" y="4498681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69BB490-4190-FE7C-F824-D9D25145661A}"/>
                </a:ext>
              </a:extLst>
            </p:cNvPr>
            <p:cNvSpPr/>
            <p:nvPr/>
          </p:nvSpPr>
          <p:spPr>
            <a:xfrm>
              <a:off x="11042923" y="4498680"/>
              <a:ext cx="148046" cy="1087781"/>
            </a:xfrm>
            <a:prstGeom prst="rect">
              <a:avLst/>
            </a:prstGeom>
            <a:solidFill>
              <a:srgbClr val="092240">
                <a:alpha val="69804"/>
              </a:srgbClr>
            </a:solidFill>
            <a:ln w="285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47">
              <a:extLst>
                <a:ext uri="{FF2B5EF4-FFF2-40B4-BE49-F238E27FC236}">
                  <a16:creationId xmlns:a16="http://schemas.microsoft.com/office/drawing/2014/main" id="{C9BC7E08-00DE-13D8-4BE6-904260B44AF9}"/>
                </a:ext>
              </a:extLst>
            </p:cNvPr>
            <p:cNvSpPr txBox="1"/>
            <p:nvPr/>
          </p:nvSpPr>
          <p:spPr>
            <a:xfrm>
              <a:off x="9357854" y="3895957"/>
              <a:ext cx="1542455" cy="461662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sp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n-US" sz="2400" b="0" i="0" u="none" strike="noStrike" kern="1200" cap="none" spc="0" baseline="0" dirty="0">
                  <a:solidFill>
                    <a:srgbClr val="EF9C2D"/>
                  </a:solidFill>
                  <a:uFillTx/>
                  <a:latin typeface="Calibri"/>
                </a:rPr>
                <a:t>B</a:t>
              </a:r>
              <a:r>
                <a:rPr lang="en-BE" sz="2400" b="0" i="0" u="none" strike="noStrike" kern="1200" cap="none" spc="0" baseline="0" dirty="0">
                  <a:solidFill>
                    <a:srgbClr val="EF9C2D"/>
                  </a:solidFill>
                  <a:uFillTx/>
                  <a:latin typeface="Calibri"/>
                </a:rPr>
                <a:t>atch size</a:t>
              </a:r>
            </a:p>
          </p:txBody>
        </p:sp>
        <p:sp>
          <p:nvSpPr>
            <p:cNvPr id="126" name="Left Brace 146">
              <a:extLst>
                <a:ext uri="{FF2B5EF4-FFF2-40B4-BE49-F238E27FC236}">
                  <a16:creationId xmlns:a16="http://schemas.microsoft.com/office/drawing/2014/main" id="{0FC767D3-9617-D4BF-D673-63CFD6A341C0}"/>
                </a:ext>
              </a:extLst>
            </p:cNvPr>
            <p:cNvSpPr/>
            <p:nvPr/>
          </p:nvSpPr>
          <p:spPr>
            <a:xfrm rot="16200004" flipH="1" flipV="1">
              <a:off x="9953974" y="4017307"/>
              <a:ext cx="197991" cy="678090"/>
            </a:xfrm>
            <a:custGeom>
              <a:avLst>
                <a:gd name="f11" fmla="val 8333"/>
                <a:gd name="f12" fmla="val 500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ss"/>
                <a:gd name="f8" fmla="val 0"/>
                <a:gd name="f9" fmla="*/ 5419351 1 1725033"/>
                <a:gd name="f10" fmla="+- 0 0 5400000"/>
                <a:gd name="f11" fmla="val 8333"/>
                <a:gd name="f12" fmla="val 50000"/>
                <a:gd name="f13" fmla="+- 0 0 -180"/>
                <a:gd name="f14" fmla="+- 0 0 -270"/>
                <a:gd name="f15" fmla="+- 0 0 -360"/>
                <a:gd name="f16" fmla="abs f5"/>
                <a:gd name="f17" fmla="abs f6"/>
                <a:gd name="f18" fmla="abs f7"/>
                <a:gd name="f19" fmla="val f8"/>
                <a:gd name="f20" fmla="val f12"/>
                <a:gd name="f21" fmla="val f11"/>
                <a:gd name="f22" fmla="+- 2700000 f3 0"/>
                <a:gd name="f23" fmla="*/ f13 f2 1"/>
                <a:gd name="f24" fmla="*/ f14 f2 1"/>
                <a:gd name="f25" fmla="*/ f15 f2 1"/>
                <a:gd name="f26" fmla="?: f16 f5 1"/>
                <a:gd name="f27" fmla="?: f17 f6 1"/>
                <a:gd name="f28" fmla="?: f18 f7 1"/>
                <a:gd name="f29" fmla="*/ f22 f9 1"/>
                <a:gd name="f30" fmla="*/ f23 1 f4"/>
                <a:gd name="f31" fmla="*/ f24 1 f4"/>
                <a:gd name="f32" fmla="*/ f25 1 f4"/>
                <a:gd name="f33" fmla="*/ f26 1 21600"/>
                <a:gd name="f34" fmla="*/ f27 1 21600"/>
                <a:gd name="f35" fmla="*/ 21600 f26 1"/>
                <a:gd name="f36" fmla="*/ 21600 f27 1"/>
                <a:gd name="f37" fmla="*/ f29 1 f2"/>
                <a:gd name="f38" fmla="+- f30 0 f3"/>
                <a:gd name="f39" fmla="+- f31 0 f3"/>
                <a:gd name="f40" fmla="+- f32 0 f3"/>
                <a:gd name="f41" fmla="min f34 f33"/>
                <a:gd name="f42" fmla="*/ f35 1 f28"/>
                <a:gd name="f43" fmla="*/ f36 1 f28"/>
                <a:gd name="f44" fmla="+- 0 0 f37"/>
                <a:gd name="f45" fmla="val f42"/>
                <a:gd name="f46" fmla="val f43"/>
                <a:gd name="f47" fmla="+- 0 0 f44"/>
                <a:gd name="f48" fmla="*/ f19 f41 1"/>
                <a:gd name="f49" fmla="+- f46 0 f19"/>
                <a:gd name="f50" fmla="+- f45 0 f19"/>
                <a:gd name="f51" fmla="*/ f47 f2 1"/>
                <a:gd name="f52" fmla="*/ f45 f41 1"/>
                <a:gd name="f53" fmla="*/ f46 f41 1"/>
                <a:gd name="f54" fmla="*/ f50 1 2"/>
                <a:gd name="f55" fmla="min f50 f49"/>
                <a:gd name="f56" fmla="*/ f49 f20 1"/>
                <a:gd name="f57" fmla="*/ f51 1 f9"/>
                <a:gd name="f58" fmla="+- f19 f54 0"/>
                <a:gd name="f59" fmla="*/ f55 f21 1"/>
                <a:gd name="f60" fmla="*/ f56 1 100000"/>
                <a:gd name="f61" fmla="+- f57 0 f3"/>
                <a:gd name="f62" fmla="*/ f54 f41 1"/>
                <a:gd name="f63" fmla="*/ f59 1 100000"/>
                <a:gd name="f64" fmla="cos 1 f61"/>
                <a:gd name="f65" fmla="sin 1 f61"/>
                <a:gd name="f66" fmla="*/ f58 f41 1"/>
                <a:gd name="f67" fmla="*/ f60 f41 1"/>
                <a:gd name="f68" fmla="+- f60 f63 0"/>
                <a:gd name="f69" fmla="+- 0 0 f64"/>
                <a:gd name="f70" fmla="+- 0 0 f65"/>
                <a:gd name="f71" fmla="*/ f63 f41 1"/>
                <a:gd name="f72" fmla="+- 0 0 f69"/>
                <a:gd name="f73" fmla="+- 0 0 f70"/>
                <a:gd name="f74" fmla="*/ f68 f41 1"/>
                <a:gd name="f75" fmla="*/ f72 f54 1"/>
                <a:gd name="f76" fmla="*/ f73 f63 1"/>
                <a:gd name="f77" fmla="+- f45 0 f75"/>
                <a:gd name="f78" fmla="+- f63 0 f76"/>
                <a:gd name="f79" fmla="+- f46 f76 0"/>
                <a:gd name="f80" fmla="+- f79 0 f63"/>
                <a:gd name="f81" fmla="*/ f77 f41 1"/>
                <a:gd name="f82" fmla="*/ f78 f41 1"/>
                <a:gd name="f83" fmla="*/ f80 f4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8">
                  <a:pos x="f52" y="f48"/>
                </a:cxn>
                <a:cxn ang="f39">
                  <a:pos x="f48" y="f67"/>
                </a:cxn>
                <a:cxn ang="f40">
                  <a:pos x="f52" y="f53"/>
                </a:cxn>
              </a:cxnLst>
              <a:rect l="f81" t="f82" r="f52" b="f83"/>
              <a:pathLst>
                <a:path stroke="0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  <a:close/>
                </a:path>
                <a:path fill="none">
                  <a:moveTo>
                    <a:pt x="f52" y="f53"/>
                  </a:moveTo>
                  <a:arcTo wR="f62" hR="f71" stAng="f3" swAng="f3"/>
                  <a:lnTo>
                    <a:pt x="f66" y="f74"/>
                  </a:lnTo>
                  <a:arcTo wR="f62" hR="f71" stAng="f8" swAng="f10"/>
                  <a:arcTo wR="f62" hR="f71" stAng="f3" swAng="f10"/>
                  <a:lnTo>
                    <a:pt x="f66" y="f71"/>
                  </a:lnTo>
                  <a:arcTo wR="f62" hR="f71" stAng="f2" swAng="f3"/>
                </a:path>
              </a:pathLst>
            </a:custGeom>
            <a:noFill/>
            <a:ln w="19046" cap="flat">
              <a:solidFill>
                <a:srgbClr val="EF9C2D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BE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</p:grpSp>
      <p:sp>
        <p:nvSpPr>
          <p:cNvPr id="2" name="CuadroTexto 34">
            <a:extLst>
              <a:ext uri="{FF2B5EF4-FFF2-40B4-BE49-F238E27FC236}">
                <a16:creationId xmlns:a16="http://schemas.microsoft.com/office/drawing/2014/main" id="{2F6CA629-59D7-3EEB-EB2A-0AA766DB5A3F}"/>
              </a:ext>
            </a:extLst>
          </p:cNvPr>
          <p:cNvSpPr txBox="1"/>
          <p:nvPr/>
        </p:nvSpPr>
        <p:spPr>
          <a:xfrm>
            <a:off x="-47182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Results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7129078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1F0EAEC0-F2CF-646A-F482-F8DB89828DE6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87AEBBC7-708C-946B-ACEF-8CB5E671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33">
            <a:extLst>
              <a:ext uri="{FF2B5EF4-FFF2-40B4-BE49-F238E27FC236}">
                <a16:creationId xmlns:a16="http://schemas.microsoft.com/office/drawing/2014/main" id="{E0676ED0-2D38-80C5-3437-CF6E176073E4}"/>
              </a:ext>
            </a:extLst>
          </p:cNvPr>
          <p:cNvSpPr/>
          <p:nvPr/>
        </p:nvSpPr>
        <p:spPr>
          <a:xfrm>
            <a:off x="10439997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4">
            <a:extLst>
              <a:ext uri="{FF2B5EF4-FFF2-40B4-BE49-F238E27FC236}">
                <a16:creationId xmlns:a16="http://schemas.microsoft.com/office/drawing/2014/main" id="{67308FF7-529A-93B6-B87A-91C2D399BC22}"/>
              </a:ext>
            </a:extLst>
          </p:cNvPr>
          <p:cNvSpPr txBox="1"/>
          <p:nvPr/>
        </p:nvSpPr>
        <p:spPr>
          <a:xfrm>
            <a:off x="30311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Results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8">
            <a:extLst>
              <a:ext uri="{FF2B5EF4-FFF2-40B4-BE49-F238E27FC236}">
                <a16:creationId xmlns:a16="http://schemas.microsoft.com/office/drawing/2014/main" id="{C03F6D92-5B47-0395-A4FA-20F8DEB8B37E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9">
              <a:extLst>
                <a:ext uri="{FF2B5EF4-FFF2-40B4-BE49-F238E27FC236}">
                  <a16:creationId xmlns:a16="http://schemas.microsoft.com/office/drawing/2014/main" id="{CA48F5E8-4D25-7C68-15DA-BB0CEB7F189A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10" descr="Hogar con relleno sólido">
              <a:extLst>
                <a:ext uri="{FF2B5EF4-FFF2-40B4-BE49-F238E27FC236}">
                  <a16:creationId xmlns:a16="http://schemas.microsoft.com/office/drawing/2014/main" id="{A8E56491-6EA3-B7F8-456B-F3128210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11">
            <a:extLst>
              <a:ext uri="{FF2B5EF4-FFF2-40B4-BE49-F238E27FC236}">
                <a16:creationId xmlns:a16="http://schemas.microsoft.com/office/drawing/2014/main" id="{7D366CC7-3357-59D8-461D-AC9A8A324DA2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11" name="Elipse 12">
              <a:extLst>
                <a:ext uri="{FF2B5EF4-FFF2-40B4-BE49-F238E27FC236}">
                  <a16:creationId xmlns:a16="http://schemas.microsoft.com/office/drawing/2014/main" id="{854FE9CF-C796-C43C-D498-352390DD3350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13" descr="Documento con relleno sólido">
              <a:extLst>
                <a:ext uri="{FF2B5EF4-FFF2-40B4-BE49-F238E27FC236}">
                  <a16:creationId xmlns:a16="http://schemas.microsoft.com/office/drawing/2014/main" id="{EC22AE5F-CECA-5BC1-C775-16AF620F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14">
            <a:extLst>
              <a:ext uri="{FF2B5EF4-FFF2-40B4-BE49-F238E27FC236}">
                <a16:creationId xmlns:a16="http://schemas.microsoft.com/office/drawing/2014/main" id="{11091658-9B30-39EA-C884-A7A566E5F733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14" name="Elipse 15">
              <a:extLst>
                <a:ext uri="{FF2B5EF4-FFF2-40B4-BE49-F238E27FC236}">
                  <a16:creationId xmlns:a16="http://schemas.microsoft.com/office/drawing/2014/main" id="{D3E9BBF3-4BAE-FC10-CE95-5F5CCB3FFB84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16" descr="Disco con relleno sólido">
              <a:extLst>
                <a:ext uri="{FF2B5EF4-FFF2-40B4-BE49-F238E27FC236}">
                  <a16:creationId xmlns:a16="http://schemas.microsoft.com/office/drawing/2014/main" id="{8AC13BD7-A11F-38F8-1DE3-DE71A2C3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17">
            <a:extLst>
              <a:ext uri="{FF2B5EF4-FFF2-40B4-BE49-F238E27FC236}">
                <a16:creationId xmlns:a16="http://schemas.microsoft.com/office/drawing/2014/main" id="{2970EC56-389C-29DA-4738-70C640DFBDBB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A3FFBE9F-6FF5-79BF-AC90-016FC48542A0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Objetivo con relleno sólido">
              <a:extLst>
                <a:ext uri="{FF2B5EF4-FFF2-40B4-BE49-F238E27FC236}">
                  <a16:creationId xmlns:a16="http://schemas.microsoft.com/office/drawing/2014/main" id="{371D02FE-F70B-8F6D-D646-3EDB7255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15324CA4-4226-852F-3B83-61100F03D1D9}"/>
              </a:ext>
            </a:extLst>
          </p:cNvPr>
          <p:cNvGrpSpPr/>
          <p:nvPr/>
        </p:nvGrpSpPr>
        <p:grpSpPr>
          <a:xfrm>
            <a:off x="10619997" y="5677198"/>
            <a:ext cx="539998" cy="539998"/>
            <a:chOff x="10619997" y="5677198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B34458AA-7DC5-562D-4B22-3939F46F0B78}"/>
                </a:ext>
              </a:extLst>
            </p:cNvPr>
            <p:cNvSpPr/>
            <p:nvPr/>
          </p:nvSpPr>
          <p:spPr>
            <a:xfrm>
              <a:off x="10619997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Presentación con gráfico circular con relleno sólido">
              <a:extLst>
                <a:ext uri="{FF2B5EF4-FFF2-40B4-BE49-F238E27FC236}">
                  <a16:creationId xmlns:a16="http://schemas.microsoft.com/office/drawing/2014/main" id="{F00BC56D-A3ED-9CE0-50FB-077D1FB9F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573217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7155F05F-03DF-49AB-3CE7-883AE40878D7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8F76EC73-97BA-6F1D-CC3B-CDEE7B6A92FC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Engranajes con relleno sólido">
              <a:extLst>
                <a:ext uri="{FF2B5EF4-FFF2-40B4-BE49-F238E27FC236}">
                  <a16:creationId xmlns:a16="http://schemas.microsoft.com/office/drawing/2014/main" id="{A0778452-3A04-AF12-737B-8B91F9D9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8" name="Picture 27" descr="Calendar&#10;&#10;Description automatically generated">
            <a:extLst>
              <a:ext uri="{FF2B5EF4-FFF2-40B4-BE49-F238E27FC236}">
                <a16:creationId xmlns:a16="http://schemas.microsoft.com/office/drawing/2014/main" id="{2E073F05-AEA1-4544-EDFE-29E8B0A9DA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00" y="1981204"/>
            <a:ext cx="7467950" cy="370336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0DD14A1-71FB-A918-0FE5-8DFC4B690F67}"/>
              </a:ext>
            </a:extLst>
          </p:cNvPr>
          <p:cNvSpPr txBox="1"/>
          <p:nvPr/>
        </p:nvSpPr>
        <p:spPr>
          <a:xfrm>
            <a:off x="1224318" y="1365016"/>
            <a:ext cx="961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data sets </a:t>
            </a:r>
            <a:r>
              <a:rPr lang="es-ES" dirty="0" err="1"/>
              <a:t>containing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are </a:t>
            </a:r>
            <a:r>
              <a:rPr lang="es-ES" dirty="0" err="1"/>
              <a:t>obtained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testing</a:t>
            </a:r>
            <a:r>
              <a:rPr lang="es-ES" dirty="0"/>
              <a:t> data set.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plot</a:t>
            </a:r>
            <a:r>
              <a:rPr lang="es-ES" dirty="0"/>
              <a:t> a </a:t>
            </a:r>
            <a:r>
              <a:rPr lang="es-ES" dirty="0" err="1"/>
              <a:t>qualitative</a:t>
            </a:r>
            <a:r>
              <a:rPr lang="es-ES" dirty="0"/>
              <a:t> </a:t>
            </a:r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and target.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122B08A4-EE2A-0CD7-14AE-127B86253A99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1F0EAEC0-F2CF-646A-F482-F8DB89828DE6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87AEBBC7-708C-946B-ACEF-8CB5E671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33">
            <a:extLst>
              <a:ext uri="{FF2B5EF4-FFF2-40B4-BE49-F238E27FC236}">
                <a16:creationId xmlns:a16="http://schemas.microsoft.com/office/drawing/2014/main" id="{E0676ED0-2D38-80C5-3437-CF6E176073E4}"/>
              </a:ext>
            </a:extLst>
          </p:cNvPr>
          <p:cNvSpPr/>
          <p:nvPr/>
        </p:nvSpPr>
        <p:spPr>
          <a:xfrm>
            <a:off x="10439997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4">
            <a:extLst>
              <a:ext uri="{FF2B5EF4-FFF2-40B4-BE49-F238E27FC236}">
                <a16:creationId xmlns:a16="http://schemas.microsoft.com/office/drawing/2014/main" id="{67308FF7-529A-93B6-B87A-91C2D399BC22}"/>
              </a:ext>
            </a:extLst>
          </p:cNvPr>
          <p:cNvSpPr txBox="1"/>
          <p:nvPr/>
        </p:nvSpPr>
        <p:spPr>
          <a:xfrm>
            <a:off x="30311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Results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8">
            <a:extLst>
              <a:ext uri="{FF2B5EF4-FFF2-40B4-BE49-F238E27FC236}">
                <a16:creationId xmlns:a16="http://schemas.microsoft.com/office/drawing/2014/main" id="{C03F6D92-5B47-0395-A4FA-20F8DEB8B37E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9">
              <a:extLst>
                <a:ext uri="{FF2B5EF4-FFF2-40B4-BE49-F238E27FC236}">
                  <a16:creationId xmlns:a16="http://schemas.microsoft.com/office/drawing/2014/main" id="{CA48F5E8-4D25-7C68-15DA-BB0CEB7F189A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10" descr="Hogar con relleno sólido">
              <a:extLst>
                <a:ext uri="{FF2B5EF4-FFF2-40B4-BE49-F238E27FC236}">
                  <a16:creationId xmlns:a16="http://schemas.microsoft.com/office/drawing/2014/main" id="{A8E56491-6EA3-B7F8-456B-F31282109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11">
            <a:extLst>
              <a:ext uri="{FF2B5EF4-FFF2-40B4-BE49-F238E27FC236}">
                <a16:creationId xmlns:a16="http://schemas.microsoft.com/office/drawing/2014/main" id="{7D366CC7-3357-59D8-461D-AC9A8A324DA2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11" name="Elipse 12">
              <a:extLst>
                <a:ext uri="{FF2B5EF4-FFF2-40B4-BE49-F238E27FC236}">
                  <a16:creationId xmlns:a16="http://schemas.microsoft.com/office/drawing/2014/main" id="{854FE9CF-C796-C43C-D498-352390DD3350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13" descr="Documento con relleno sólido">
              <a:extLst>
                <a:ext uri="{FF2B5EF4-FFF2-40B4-BE49-F238E27FC236}">
                  <a16:creationId xmlns:a16="http://schemas.microsoft.com/office/drawing/2014/main" id="{EC22AE5F-CECA-5BC1-C775-16AF620FD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14">
            <a:extLst>
              <a:ext uri="{FF2B5EF4-FFF2-40B4-BE49-F238E27FC236}">
                <a16:creationId xmlns:a16="http://schemas.microsoft.com/office/drawing/2014/main" id="{11091658-9B30-39EA-C884-A7A566E5F733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14" name="Elipse 15">
              <a:extLst>
                <a:ext uri="{FF2B5EF4-FFF2-40B4-BE49-F238E27FC236}">
                  <a16:creationId xmlns:a16="http://schemas.microsoft.com/office/drawing/2014/main" id="{D3E9BBF3-4BAE-FC10-CE95-5F5CCB3FFB84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16" descr="Disco con relleno sólido">
              <a:extLst>
                <a:ext uri="{FF2B5EF4-FFF2-40B4-BE49-F238E27FC236}">
                  <a16:creationId xmlns:a16="http://schemas.microsoft.com/office/drawing/2014/main" id="{8AC13BD7-A11F-38F8-1DE3-DE71A2C3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17">
            <a:extLst>
              <a:ext uri="{FF2B5EF4-FFF2-40B4-BE49-F238E27FC236}">
                <a16:creationId xmlns:a16="http://schemas.microsoft.com/office/drawing/2014/main" id="{2970EC56-389C-29DA-4738-70C640DFBDBB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A3FFBE9F-6FF5-79BF-AC90-016FC48542A0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Objetivo con relleno sólido">
              <a:extLst>
                <a:ext uri="{FF2B5EF4-FFF2-40B4-BE49-F238E27FC236}">
                  <a16:creationId xmlns:a16="http://schemas.microsoft.com/office/drawing/2014/main" id="{371D02FE-F70B-8F6D-D646-3EDB7255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15324CA4-4226-852F-3B83-61100F03D1D9}"/>
              </a:ext>
            </a:extLst>
          </p:cNvPr>
          <p:cNvGrpSpPr/>
          <p:nvPr/>
        </p:nvGrpSpPr>
        <p:grpSpPr>
          <a:xfrm>
            <a:off x="10619997" y="5677198"/>
            <a:ext cx="539998" cy="539998"/>
            <a:chOff x="10619997" y="5677198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B34458AA-7DC5-562D-4B22-3939F46F0B78}"/>
                </a:ext>
              </a:extLst>
            </p:cNvPr>
            <p:cNvSpPr/>
            <p:nvPr/>
          </p:nvSpPr>
          <p:spPr>
            <a:xfrm>
              <a:off x="10619997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Presentación con gráfico circular con relleno sólido">
              <a:extLst>
                <a:ext uri="{FF2B5EF4-FFF2-40B4-BE49-F238E27FC236}">
                  <a16:creationId xmlns:a16="http://schemas.microsoft.com/office/drawing/2014/main" id="{F00BC56D-A3ED-9CE0-50FB-077D1FB9F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573217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7155F05F-03DF-49AB-3CE7-883AE40878D7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8F76EC73-97BA-6F1D-CC3B-CDEE7B6A92FC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Engranajes con relleno sólido">
              <a:extLst>
                <a:ext uri="{FF2B5EF4-FFF2-40B4-BE49-F238E27FC236}">
                  <a16:creationId xmlns:a16="http://schemas.microsoft.com/office/drawing/2014/main" id="{A0778452-3A04-AF12-737B-8B91F9D9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8" name="Picture 27" descr="Calendar&#10;&#10;Description automatically generated">
            <a:extLst>
              <a:ext uri="{FF2B5EF4-FFF2-40B4-BE49-F238E27FC236}">
                <a16:creationId xmlns:a16="http://schemas.microsoft.com/office/drawing/2014/main" id="{2E073F05-AEA1-4544-EDFE-29E8B0A9DA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00" y="1981204"/>
            <a:ext cx="7467950" cy="3703369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B1D94BF-8E83-C501-6BCC-1D8F85D69F17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355080-10B7-146B-0AA4-4879232F8562}"/>
              </a:ext>
            </a:extLst>
          </p:cNvPr>
          <p:cNvSpPr txBox="1"/>
          <p:nvPr/>
        </p:nvSpPr>
        <p:spPr>
          <a:xfrm>
            <a:off x="1224318" y="1365016"/>
            <a:ext cx="9611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data sets </a:t>
            </a:r>
            <a:r>
              <a:rPr lang="es-ES" dirty="0" err="1"/>
              <a:t>containing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are </a:t>
            </a:r>
            <a:r>
              <a:rPr lang="es-ES" dirty="0" err="1"/>
              <a:t>obtained</a:t>
            </a:r>
            <a:r>
              <a:rPr lang="es-ES" dirty="0"/>
              <a:t> </a:t>
            </a:r>
            <a:r>
              <a:rPr lang="es-ES" dirty="0" err="1"/>
              <a:t>from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testing</a:t>
            </a:r>
            <a:r>
              <a:rPr lang="es-ES" dirty="0"/>
              <a:t> data set.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also</a:t>
            </a:r>
            <a:r>
              <a:rPr lang="es-ES" dirty="0"/>
              <a:t> </a:t>
            </a:r>
            <a:r>
              <a:rPr lang="es-ES" dirty="0" err="1"/>
              <a:t>allows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plot</a:t>
            </a:r>
            <a:r>
              <a:rPr lang="es-ES" dirty="0"/>
              <a:t> a </a:t>
            </a:r>
            <a:r>
              <a:rPr lang="es-ES" dirty="0" err="1"/>
              <a:t>qualitative</a:t>
            </a:r>
            <a:r>
              <a:rPr lang="es-ES" dirty="0"/>
              <a:t> </a:t>
            </a:r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predictions</a:t>
            </a:r>
            <a:r>
              <a:rPr lang="es-ES" dirty="0"/>
              <a:t> and target.</a:t>
            </a:r>
            <a:endParaRPr lang="en-US" dirty="0"/>
          </a:p>
        </p:txBody>
      </p:sp>
      <p:pic>
        <p:nvPicPr>
          <p:cNvPr id="31" name="Gráfico 42" descr="Papel con relleno sólido">
            <a:extLst>
              <a:ext uri="{FF2B5EF4-FFF2-40B4-BE49-F238E27FC236}">
                <a16:creationId xmlns:a16="http://schemas.microsoft.com/office/drawing/2014/main" id="{90A4AFDE-B57E-5A21-4AB3-40400A7088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75974" y="3602008"/>
            <a:ext cx="576352" cy="533476"/>
          </a:xfrm>
          <a:prstGeom prst="rect">
            <a:avLst/>
          </a:prstGeom>
        </p:spPr>
      </p:pic>
      <p:sp>
        <p:nvSpPr>
          <p:cNvPr id="32" name="CuadroTexto 43">
            <a:extLst>
              <a:ext uri="{FF2B5EF4-FFF2-40B4-BE49-F238E27FC236}">
                <a16:creationId xmlns:a16="http://schemas.microsoft.com/office/drawing/2014/main" id="{07DEC0C5-46CD-627F-BE70-9EF57BC77A11}"/>
              </a:ext>
            </a:extLst>
          </p:cNvPr>
          <p:cNvSpPr txBox="1"/>
          <p:nvPr/>
        </p:nvSpPr>
        <p:spPr>
          <a:xfrm>
            <a:off x="10317059" y="3545580"/>
            <a:ext cx="1578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pc="30" dirty="0" err="1">
                <a:latin typeface="Bahnschrift Condensed" panose="020B0502040204020203" pitchFamily="34" charset="0"/>
              </a:rPr>
              <a:t>Click</a:t>
            </a:r>
            <a:r>
              <a:rPr lang="es-ES" spc="30" dirty="0">
                <a:latin typeface="Bahnschrift Condensed" panose="020B0502040204020203" pitchFamily="34" charset="0"/>
              </a:rPr>
              <a:t> </a:t>
            </a:r>
            <a:r>
              <a:rPr lang="es-ES" spc="30" dirty="0" err="1">
                <a:latin typeface="Bahnschrift Condensed" panose="020B0502040204020203" pitchFamily="34" charset="0"/>
              </a:rPr>
              <a:t>here</a:t>
            </a:r>
            <a:r>
              <a:rPr lang="es-ES" spc="30" dirty="0">
                <a:latin typeface="Bahnschrift Condensed" panose="020B0502040204020203" pitchFamily="34" charset="0"/>
              </a:rPr>
              <a:t> </a:t>
            </a:r>
            <a:r>
              <a:rPr lang="es-ES" spc="30" dirty="0" err="1">
                <a:latin typeface="Bahnschrift Condensed" panose="020B0502040204020203" pitchFamily="34" charset="0"/>
              </a:rPr>
              <a:t>for</a:t>
            </a:r>
            <a:r>
              <a:rPr lang="es-ES" spc="30" dirty="0">
                <a:latin typeface="Bahnschrift Condensed" panose="020B0502040204020203" pitchFamily="34" charset="0"/>
              </a:rPr>
              <a:t> </a:t>
            </a:r>
          </a:p>
          <a:p>
            <a:r>
              <a:rPr lang="es-ES" spc="30" dirty="0">
                <a:latin typeface="Bahnschrift Condensed" panose="020B0502040204020203" pitchFamily="34" charset="0"/>
              </a:rPr>
              <a:t>more </a:t>
            </a:r>
            <a:r>
              <a:rPr lang="es-ES" spc="30" dirty="0" err="1">
                <a:latin typeface="Bahnschrift Condensed" panose="020B0502040204020203" pitchFamily="34" charset="0"/>
              </a:rPr>
              <a:t>information</a:t>
            </a:r>
            <a:endParaRPr lang="en-US" spc="30" dirty="0">
              <a:latin typeface="Bahnschrift Condensed" panose="020B0502040204020203" pitchFamily="34" charset="0"/>
            </a:endParaRP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60E443FF-95C5-8B69-545F-C69444BD7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998" y="3815549"/>
            <a:ext cx="212428" cy="2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47">
            <a:hlinkClick r:id="rId19"/>
            <a:extLst>
              <a:ext uri="{FF2B5EF4-FFF2-40B4-BE49-F238E27FC236}">
                <a16:creationId xmlns:a16="http://schemas.microsoft.com/office/drawing/2014/main" id="{2F82D1BF-4A7C-B814-D00A-56AAE55406D0}"/>
              </a:ext>
            </a:extLst>
          </p:cNvPr>
          <p:cNvSpPr/>
          <p:nvPr/>
        </p:nvSpPr>
        <p:spPr>
          <a:xfrm>
            <a:off x="9775974" y="3434576"/>
            <a:ext cx="2119402" cy="899649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02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B057B08-5AED-2F96-4EA7-DE62C3ADBCAB}"/>
              </a:ext>
            </a:extLst>
          </p:cNvPr>
          <p:cNvSpPr/>
          <p:nvPr/>
        </p:nvSpPr>
        <p:spPr>
          <a:xfrm>
            <a:off x="2702560" y="965200"/>
            <a:ext cx="6807200" cy="4135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 descr="Televisión con relleno sólido">
            <a:extLst>
              <a:ext uri="{FF2B5EF4-FFF2-40B4-BE49-F238E27FC236}">
                <a16:creationId xmlns:a16="http://schemas.microsoft.com/office/drawing/2014/main" id="{5CDB78F0-8771-7C33-611C-B88729D08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440" y="-416560"/>
            <a:ext cx="7691120" cy="769112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9ECED1-5E0F-89DC-63CB-319ACDB67A63}"/>
              </a:ext>
            </a:extLst>
          </p:cNvPr>
          <p:cNvSpPr txBox="1"/>
          <p:nvPr/>
        </p:nvSpPr>
        <p:spPr>
          <a:xfrm>
            <a:off x="3098801" y="1473200"/>
            <a:ext cx="3799840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Thanks</a:t>
            </a:r>
            <a:r>
              <a:rPr lang="es-ES" sz="2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240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for</a:t>
            </a:r>
            <a:r>
              <a:rPr lang="es-ES" sz="2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240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watching</a:t>
            </a:r>
            <a:r>
              <a:rPr lang="es-ES" sz="2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! </a:t>
            </a:r>
            <a:r>
              <a:rPr lang="es-ES" sz="240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Visit</a:t>
            </a:r>
            <a:r>
              <a:rPr lang="es-ES" sz="2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240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us</a:t>
            </a:r>
            <a:r>
              <a:rPr lang="es-ES" sz="2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s-ES" sz="2400" err="1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on</a:t>
            </a:r>
            <a:r>
              <a:rPr lang="es-ES" sz="2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40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http://modelflows.es</a:t>
            </a:r>
          </a:p>
        </p:txBody>
      </p:sp>
      <p:sp>
        <p:nvSpPr>
          <p:cNvPr id="10" name="Rectángulo 9">
            <a:hlinkClick r:id="rId5"/>
            <a:extLst>
              <a:ext uri="{FF2B5EF4-FFF2-40B4-BE49-F238E27FC236}">
                <a16:creationId xmlns:a16="http://schemas.microsoft.com/office/drawing/2014/main" id="{519DA73F-E4CA-CFB7-889A-C0422C6C7F44}"/>
              </a:ext>
            </a:extLst>
          </p:cNvPr>
          <p:cNvSpPr/>
          <p:nvPr/>
        </p:nvSpPr>
        <p:spPr>
          <a:xfrm>
            <a:off x="3098801" y="2651760"/>
            <a:ext cx="3799840" cy="51177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537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56">
            <a:extLst>
              <a:ext uri="{FF2B5EF4-FFF2-40B4-BE49-F238E27FC236}">
                <a16:creationId xmlns:a16="http://schemas.microsoft.com/office/drawing/2014/main" id="{721D50CC-FAF2-1A17-4DF0-6F78248F9AB6}"/>
              </a:ext>
            </a:extLst>
          </p:cNvPr>
          <p:cNvSpPr/>
          <p:nvPr/>
        </p:nvSpPr>
        <p:spPr>
          <a:xfrm>
            <a:off x="2167640" y="2669188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" name="Rectángulo: esquinas redondeadas 57">
            <a:extLst>
              <a:ext uri="{FF2B5EF4-FFF2-40B4-BE49-F238E27FC236}">
                <a16:creationId xmlns:a16="http://schemas.microsoft.com/office/drawing/2014/main" id="{CC728F35-F753-D8B7-4B58-D325055F3933}"/>
              </a:ext>
            </a:extLst>
          </p:cNvPr>
          <p:cNvSpPr/>
          <p:nvPr/>
        </p:nvSpPr>
        <p:spPr>
          <a:xfrm>
            <a:off x="4038100" y="2670477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w="28575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" name="Rectángulo: esquinas redondeadas 55">
            <a:extLst>
              <a:ext uri="{FF2B5EF4-FFF2-40B4-BE49-F238E27FC236}">
                <a16:creationId xmlns:a16="http://schemas.microsoft.com/office/drawing/2014/main" id="{D1237EDF-7658-D8CC-D6BA-6711173B41FB}"/>
              </a:ext>
            </a:extLst>
          </p:cNvPr>
          <p:cNvSpPr/>
          <p:nvPr/>
        </p:nvSpPr>
        <p:spPr>
          <a:xfrm>
            <a:off x="322755" y="2669188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Rectángulo: esquinas redondeadas 53">
            <a:extLst>
              <a:ext uri="{FF2B5EF4-FFF2-40B4-BE49-F238E27FC236}">
                <a16:creationId xmlns:a16="http://schemas.microsoft.com/office/drawing/2014/main" id="{F2A0B15A-91A4-4525-CE55-4FB71FCE1425}"/>
              </a:ext>
            </a:extLst>
          </p:cNvPr>
          <p:cNvSpPr/>
          <p:nvPr/>
        </p:nvSpPr>
        <p:spPr>
          <a:xfrm>
            <a:off x="322755" y="1704277"/>
            <a:ext cx="5386995" cy="87101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" name="Rectángulo 3">
            <a:extLst>
              <a:ext uri="{FF2B5EF4-FFF2-40B4-BE49-F238E27FC236}">
                <a16:creationId xmlns:a16="http://schemas.microsoft.com/office/drawing/2014/main" id="{AB9260EC-9461-01C9-24C9-C6B5181CB381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" name="Elipse 25">
            <a:extLst>
              <a:ext uri="{FF2B5EF4-FFF2-40B4-BE49-F238E27FC236}">
                <a16:creationId xmlns:a16="http://schemas.microsoft.com/office/drawing/2014/main" id="{AC74DE91-150A-C739-13AE-4DD09B73A0CE}"/>
              </a:ext>
            </a:extLst>
          </p:cNvPr>
          <p:cNvSpPr/>
          <p:nvPr/>
        </p:nvSpPr>
        <p:spPr>
          <a:xfrm>
            <a:off x="2340004" y="5412269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8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195B7E5F-D39D-0F30-1AE3-68C75E8A2B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9" name="Grupo 9">
            <a:extLst>
              <a:ext uri="{FF2B5EF4-FFF2-40B4-BE49-F238E27FC236}">
                <a16:creationId xmlns:a16="http://schemas.microsoft.com/office/drawing/2014/main" id="{E80D065F-C5A7-0665-B996-4243F8AA2089}"/>
              </a:ext>
            </a:extLst>
          </p:cNvPr>
          <p:cNvGrpSpPr/>
          <p:nvPr/>
        </p:nvGrpSpPr>
        <p:grpSpPr>
          <a:xfrm>
            <a:off x="2520004" y="5678021"/>
            <a:ext cx="539998" cy="539998"/>
            <a:chOff x="2520004" y="5678021"/>
            <a:chExt cx="539998" cy="539998"/>
          </a:xfrm>
        </p:grpSpPr>
        <p:sp>
          <p:nvSpPr>
            <p:cNvPr id="10" name="Elipse 6">
              <a:extLst>
                <a:ext uri="{FF2B5EF4-FFF2-40B4-BE49-F238E27FC236}">
                  <a16:creationId xmlns:a16="http://schemas.microsoft.com/office/drawing/2014/main" id="{196650A5-84ED-E714-41C3-15F25F192FBF}"/>
                </a:ext>
              </a:extLst>
            </p:cNvPr>
            <p:cNvSpPr/>
            <p:nvPr/>
          </p:nvSpPr>
          <p:spPr>
            <a:xfrm>
              <a:off x="2520004" y="5678021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1" name="Gráfico 8" descr="Hogar con relleno sólido">
              <a:extLst>
                <a:ext uri="{FF2B5EF4-FFF2-40B4-BE49-F238E27FC236}">
                  <a16:creationId xmlns:a16="http://schemas.microsoft.com/office/drawing/2014/main" id="{44E28F6F-0DD3-F4B9-5DC9-CDE07AFE7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5807" y="5730361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2" name="Grupo 10">
            <a:extLst>
              <a:ext uri="{FF2B5EF4-FFF2-40B4-BE49-F238E27FC236}">
                <a16:creationId xmlns:a16="http://schemas.microsoft.com/office/drawing/2014/main" id="{8ED54536-0E16-DB71-8AA9-13F803441094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13" name="Elipse 11">
              <a:extLst>
                <a:ext uri="{FF2B5EF4-FFF2-40B4-BE49-F238E27FC236}">
                  <a16:creationId xmlns:a16="http://schemas.microsoft.com/office/drawing/2014/main" id="{7DE5698B-ED1B-933D-444B-5C808AF7FE49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4" name="Gráfico 12" descr="Documento con relleno sólido">
              <a:extLst>
                <a:ext uri="{FF2B5EF4-FFF2-40B4-BE49-F238E27FC236}">
                  <a16:creationId xmlns:a16="http://schemas.microsoft.com/office/drawing/2014/main" id="{B0AC427F-46D9-DC07-B212-E7B805EB7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5" name="Grupo 13">
            <a:extLst>
              <a:ext uri="{FF2B5EF4-FFF2-40B4-BE49-F238E27FC236}">
                <a16:creationId xmlns:a16="http://schemas.microsoft.com/office/drawing/2014/main" id="{5D75FA79-8E54-6591-BE18-289CDC983C45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16" name="Elipse 14">
              <a:extLst>
                <a:ext uri="{FF2B5EF4-FFF2-40B4-BE49-F238E27FC236}">
                  <a16:creationId xmlns:a16="http://schemas.microsoft.com/office/drawing/2014/main" id="{A68CF5CD-5341-79EC-B122-C8645957523B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7" name="Gráfico 15" descr="Disco con relleno sólido">
              <a:extLst>
                <a:ext uri="{FF2B5EF4-FFF2-40B4-BE49-F238E27FC236}">
                  <a16:creationId xmlns:a16="http://schemas.microsoft.com/office/drawing/2014/main" id="{D4F3410C-3A61-FB33-780E-A3B965BA4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8" name="Grupo 16">
            <a:extLst>
              <a:ext uri="{FF2B5EF4-FFF2-40B4-BE49-F238E27FC236}">
                <a16:creationId xmlns:a16="http://schemas.microsoft.com/office/drawing/2014/main" id="{1C94D396-B430-42B6-5448-BC15CEBE5915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9" name="Elipse 17">
              <a:extLst>
                <a:ext uri="{FF2B5EF4-FFF2-40B4-BE49-F238E27FC236}">
                  <a16:creationId xmlns:a16="http://schemas.microsoft.com/office/drawing/2014/main" id="{115BFB07-F2F2-7126-E50F-531E02B61754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0" name="Gráfico 18" descr="Objetivo con relleno sólido">
              <a:extLst>
                <a:ext uri="{FF2B5EF4-FFF2-40B4-BE49-F238E27FC236}">
                  <a16:creationId xmlns:a16="http://schemas.microsoft.com/office/drawing/2014/main" id="{EDAC6E0A-D823-54F7-11DA-5F75E0AAA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1" name="Grupo 19">
            <a:extLst>
              <a:ext uri="{FF2B5EF4-FFF2-40B4-BE49-F238E27FC236}">
                <a16:creationId xmlns:a16="http://schemas.microsoft.com/office/drawing/2014/main" id="{FF4B4CBE-CC68-8BAE-1411-7CB4C59E709F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2" name="Elipse 20">
              <a:extLst>
                <a:ext uri="{FF2B5EF4-FFF2-40B4-BE49-F238E27FC236}">
                  <a16:creationId xmlns:a16="http://schemas.microsoft.com/office/drawing/2014/main" id="{4C567835-40BB-7888-D9DA-5DFE85E24358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3" name="Gráfico 21" descr="Presentación con gráfico circular con relleno sólido">
              <a:extLst>
                <a:ext uri="{FF2B5EF4-FFF2-40B4-BE49-F238E27FC236}">
                  <a16:creationId xmlns:a16="http://schemas.microsoft.com/office/drawing/2014/main" id="{B7EA2063-1D38-08DB-CBE9-24DB16B37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4" name="Grupo 66">
            <a:extLst>
              <a:ext uri="{FF2B5EF4-FFF2-40B4-BE49-F238E27FC236}">
                <a16:creationId xmlns:a16="http://schemas.microsoft.com/office/drawing/2014/main" id="{52729659-EEB5-83F1-A8EC-A4BEBC1F2857}"/>
              </a:ext>
            </a:extLst>
          </p:cNvPr>
          <p:cNvGrpSpPr/>
          <p:nvPr/>
        </p:nvGrpSpPr>
        <p:grpSpPr>
          <a:xfrm>
            <a:off x="4655996" y="426723"/>
            <a:ext cx="2892878" cy="1022911"/>
            <a:chOff x="4655996" y="426723"/>
            <a:chExt cx="2892878" cy="1022911"/>
          </a:xfrm>
        </p:grpSpPr>
        <p:sp>
          <p:nvSpPr>
            <p:cNvPr id="25" name="Rectángulo: esquinas diagonales cortadas 65">
              <a:extLst>
                <a:ext uri="{FF2B5EF4-FFF2-40B4-BE49-F238E27FC236}">
                  <a16:creationId xmlns:a16="http://schemas.microsoft.com/office/drawing/2014/main" id="{70D395EA-0C09-0F4D-CFC0-B30DDA432FB5}"/>
                </a:ext>
              </a:extLst>
            </p:cNvPr>
            <p:cNvSpPr/>
            <p:nvPr/>
          </p:nvSpPr>
          <p:spPr>
            <a:xfrm>
              <a:off x="4655996" y="426723"/>
              <a:ext cx="2892878" cy="978353"/>
            </a:xfrm>
            <a:custGeom>
              <a:avLst>
                <a:gd name="f6" fmla="val 0"/>
                <a:gd name="f7" fmla="val 16667"/>
              </a:avLst>
              <a:gdLst>
                <a:gd name="f2" fmla="val w"/>
                <a:gd name="f3" fmla="val h"/>
                <a:gd name="f4" fmla="val ss"/>
                <a:gd name="f5" fmla="val 0"/>
                <a:gd name="f6" fmla="val 0"/>
                <a:gd name="f7" fmla="val 16667"/>
                <a:gd name="f8" fmla="abs f2"/>
                <a:gd name="f9" fmla="abs f3"/>
                <a:gd name="f10" fmla="abs f4"/>
                <a:gd name="f11" fmla="val f5"/>
                <a:gd name="f12" fmla="val f6"/>
                <a:gd name="f13" fmla="val f7"/>
                <a:gd name="f14" fmla="?: f8 f2 1"/>
                <a:gd name="f15" fmla="?: f9 f3 1"/>
                <a:gd name="f16" fmla="?: f10 f4 1"/>
                <a:gd name="f17" fmla="*/ f14 1 21600"/>
                <a:gd name="f18" fmla="*/ f15 1 21600"/>
                <a:gd name="f19" fmla="*/ 21600 f14 1"/>
                <a:gd name="f20" fmla="*/ 21600 f15 1"/>
                <a:gd name="f21" fmla="min f18 f17"/>
                <a:gd name="f22" fmla="*/ f19 1 f16"/>
                <a:gd name="f23" fmla="*/ f20 1 f16"/>
                <a:gd name="f24" fmla="val f22"/>
                <a:gd name="f25" fmla="val f23"/>
                <a:gd name="f26" fmla="*/ f11 f21 1"/>
                <a:gd name="f27" fmla="+- f25 0 f11"/>
                <a:gd name="f28" fmla="+- f24 0 f11"/>
                <a:gd name="f29" fmla="*/ f24 f21 1"/>
                <a:gd name="f30" fmla="*/ f25 f21 1"/>
                <a:gd name="f31" fmla="min f28 f27"/>
                <a:gd name="f32" fmla="*/ f31 f12 1"/>
                <a:gd name="f33" fmla="*/ f31 f13 1"/>
                <a:gd name="f34" fmla="*/ f32 1 100000"/>
                <a:gd name="f35" fmla="*/ f33 1 100000"/>
                <a:gd name="f36" fmla="+- f24 0 f34"/>
                <a:gd name="f37" fmla="+- f25 0 f34"/>
                <a:gd name="f38" fmla="+- f24 0 f35"/>
                <a:gd name="f39" fmla="+- f25 0 f35"/>
                <a:gd name="f40" fmla="+- f34 0 f35"/>
                <a:gd name="f41" fmla="*/ f34 f21 1"/>
                <a:gd name="f42" fmla="*/ f35 f21 1"/>
                <a:gd name="f43" fmla="?: f40 f34 f35"/>
                <a:gd name="f44" fmla="*/ f38 f21 1"/>
                <a:gd name="f45" fmla="*/ f37 f21 1"/>
                <a:gd name="f46" fmla="*/ f36 f21 1"/>
                <a:gd name="f47" fmla="*/ f39 f21 1"/>
                <a:gd name="f48" fmla="*/ f43 1 2"/>
                <a:gd name="f49" fmla="+- f24 0 f48"/>
                <a:gd name="f50" fmla="+- f25 0 f48"/>
                <a:gd name="f51" fmla="*/ f48 f21 1"/>
                <a:gd name="f52" fmla="*/ f49 f21 1"/>
                <a:gd name="f53" fmla="*/ f50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51" t="f51" r="f52" b="f53"/>
              <a:pathLst>
                <a:path>
                  <a:moveTo>
                    <a:pt x="f41" y="f26"/>
                  </a:moveTo>
                  <a:lnTo>
                    <a:pt x="f44" y="f26"/>
                  </a:lnTo>
                  <a:lnTo>
                    <a:pt x="f29" y="f42"/>
                  </a:lnTo>
                  <a:lnTo>
                    <a:pt x="f29" y="f45"/>
                  </a:lnTo>
                  <a:lnTo>
                    <a:pt x="f46" y="f30"/>
                  </a:lnTo>
                  <a:lnTo>
                    <a:pt x="f42" y="f30"/>
                  </a:lnTo>
                  <a:lnTo>
                    <a:pt x="f26" y="f47"/>
                  </a:lnTo>
                  <a:lnTo>
                    <a:pt x="f26" y="f41"/>
                  </a:lnTo>
                  <a:close/>
                </a:path>
              </a:pathLst>
            </a:custGeom>
            <a:solidFill>
              <a:srgbClr val="092240"/>
            </a:solidFill>
            <a:ln w="12701" cap="flat">
              <a:solidFill>
                <a:srgbClr val="2F528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6" name="CuadroTexto 26">
              <a:extLst>
                <a:ext uri="{FF2B5EF4-FFF2-40B4-BE49-F238E27FC236}">
                  <a16:creationId xmlns:a16="http://schemas.microsoft.com/office/drawing/2014/main" id="{93424729-3F1C-BDCB-9606-676BADBA9923}"/>
                </a:ext>
              </a:extLst>
            </p:cNvPr>
            <p:cNvSpPr txBox="1"/>
            <p:nvPr/>
          </p:nvSpPr>
          <p:spPr>
            <a:xfrm>
              <a:off x="4930627" y="462128"/>
              <a:ext cx="2343625" cy="987506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24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ModelFLOWs</a:t>
              </a:r>
            </a:p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es-ES" sz="2800" b="1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rPr>
                <a:t>APP</a:t>
              </a:r>
              <a:endParaRPr lang="en-US" sz="28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</p:grpSp>
      <p:sp>
        <p:nvSpPr>
          <p:cNvPr id="27" name="CuadroTexto 27">
            <a:extLst>
              <a:ext uri="{FF2B5EF4-FFF2-40B4-BE49-F238E27FC236}">
                <a16:creationId xmlns:a16="http://schemas.microsoft.com/office/drawing/2014/main" id="{4F2C54BD-A2DC-E595-45AE-3F965056D8E2}"/>
              </a:ext>
            </a:extLst>
          </p:cNvPr>
          <p:cNvSpPr txBox="1"/>
          <p:nvPr/>
        </p:nvSpPr>
        <p:spPr>
          <a:xfrm>
            <a:off x="1299216" y="1958571"/>
            <a:ext cx="340851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1" i="0" u="none" strike="noStrike" kern="1200" cap="none" spc="0" baseline="0">
                <a:solidFill>
                  <a:srgbClr val="092240"/>
                </a:solidFill>
                <a:uFillTx/>
                <a:latin typeface="Calibri"/>
              </a:rPr>
              <a:t>MODAL DECOMPOSITION</a:t>
            </a:r>
            <a:endParaRPr lang="en-US" sz="1800" b="1" i="0" u="none" strike="noStrike" kern="1200" cap="none" spc="0" baseline="0">
              <a:solidFill>
                <a:srgbClr val="092240"/>
              </a:solidFill>
              <a:uFillTx/>
              <a:latin typeface="Calibri"/>
            </a:endParaRPr>
          </a:p>
        </p:txBody>
      </p:sp>
      <p:sp>
        <p:nvSpPr>
          <p:cNvPr id="28" name="CuadroTexto 28">
            <a:extLst>
              <a:ext uri="{FF2B5EF4-FFF2-40B4-BE49-F238E27FC236}">
                <a16:creationId xmlns:a16="http://schemas.microsoft.com/office/drawing/2014/main" id="{882F1E65-D156-517E-276F-718FAAECC9B6}"/>
              </a:ext>
            </a:extLst>
          </p:cNvPr>
          <p:cNvSpPr txBox="1"/>
          <p:nvPr/>
        </p:nvSpPr>
        <p:spPr>
          <a:xfrm>
            <a:off x="8044827" y="1943904"/>
            <a:ext cx="226184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800" b="1" i="0" u="none" strike="noStrike" kern="1200" cap="none" spc="0" baseline="0">
                <a:solidFill>
                  <a:srgbClr val="092240"/>
                </a:solidFill>
                <a:uFillTx/>
                <a:latin typeface="Calibri"/>
              </a:rPr>
              <a:t>DEEP LEARNING</a:t>
            </a:r>
            <a:endParaRPr lang="en-US" sz="1800" b="1" i="0" u="none" strike="noStrike" kern="1200" cap="none" spc="0" baseline="0">
              <a:solidFill>
                <a:srgbClr val="092240"/>
              </a:solidFill>
              <a:uFillTx/>
              <a:latin typeface="Calibri"/>
            </a:endParaRPr>
          </a:p>
        </p:txBody>
      </p:sp>
      <p:sp>
        <p:nvSpPr>
          <p:cNvPr id="29" name="CuadroTexto 31">
            <a:extLst>
              <a:ext uri="{FF2B5EF4-FFF2-40B4-BE49-F238E27FC236}">
                <a16:creationId xmlns:a16="http://schemas.microsoft.com/office/drawing/2014/main" id="{E1ED3A2F-7D37-8020-7B7B-1C11A662883C}"/>
              </a:ext>
            </a:extLst>
          </p:cNvPr>
          <p:cNvSpPr txBox="1"/>
          <p:nvPr/>
        </p:nvSpPr>
        <p:spPr>
          <a:xfrm>
            <a:off x="4038100" y="2758699"/>
            <a:ext cx="1671660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Prediction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0" name="Flecha: doblada hacia arriba 52">
            <a:extLst>
              <a:ext uri="{FF2B5EF4-FFF2-40B4-BE49-F238E27FC236}">
                <a16:creationId xmlns:a16="http://schemas.microsoft.com/office/drawing/2014/main" id="{7B0FAFF7-F6ED-E598-22A0-498CB317CFCD}"/>
              </a:ext>
            </a:extLst>
          </p:cNvPr>
          <p:cNvSpPr/>
          <p:nvPr/>
        </p:nvSpPr>
        <p:spPr>
          <a:xfrm rot="10799991">
            <a:off x="2828541" y="822859"/>
            <a:ext cx="1622822" cy="787517"/>
          </a:xfrm>
          <a:custGeom>
            <a:avLst>
              <a:gd name="f10" fmla="val 18200"/>
              <a:gd name="f11" fmla="val 20283"/>
              <a:gd name="f12" fmla="val 33870"/>
            </a:avLst>
            <a:gdLst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ss"/>
              <a:gd name="f9" fmla="val 0"/>
              <a:gd name="f10" fmla="val 18200"/>
              <a:gd name="f11" fmla="val 20283"/>
              <a:gd name="f12" fmla="val 33870"/>
              <a:gd name="f13" fmla="+- 0 0 -360"/>
              <a:gd name="f14" fmla="+- 0 0 -270"/>
              <a:gd name="f15" fmla="+- 0 0 -180"/>
              <a:gd name="f16" fmla="+- 0 0 -90"/>
              <a:gd name="f17" fmla="abs f6"/>
              <a:gd name="f18" fmla="abs f7"/>
              <a:gd name="f19" fmla="abs f8"/>
              <a:gd name="f20" fmla="val f9"/>
              <a:gd name="f21" fmla="val f10"/>
              <a:gd name="f22" fmla="val f11"/>
              <a:gd name="f23" fmla="val f12"/>
              <a:gd name="f24" fmla="*/ f13 f3 1"/>
              <a:gd name="f25" fmla="*/ f14 f3 1"/>
              <a:gd name="f26" fmla="*/ f15 f3 1"/>
              <a:gd name="f27" fmla="*/ f16 f3 1"/>
              <a:gd name="f28" fmla="?: f17 f6 1"/>
              <a:gd name="f29" fmla="?: f18 f7 1"/>
              <a:gd name="f30" fmla="?: f19 f8 1"/>
              <a:gd name="f31" fmla="*/ f24 1 f5"/>
              <a:gd name="f32" fmla="*/ f25 1 f5"/>
              <a:gd name="f33" fmla="*/ f26 1 f5"/>
              <a:gd name="f34" fmla="*/ f27 1 f5"/>
              <a:gd name="f35" fmla="*/ f28 1 21600"/>
              <a:gd name="f36" fmla="*/ f29 1 21600"/>
              <a:gd name="f37" fmla="*/ 21600 f28 1"/>
              <a:gd name="f38" fmla="*/ 21600 f29 1"/>
              <a:gd name="f39" fmla="+- f31 0 f4"/>
              <a:gd name="f40" fmla="+- f32 0 f4"/>
              <a:gd name="f41" fmla="+- f33 0 f4"/>
              <a:gd name="f42" fmla="+- f34 0 f4"/>
              <a:gd name="f43" fmla="min f36 f35"/>
              <a:gd name="f44" fmla="*/ f37 1 f30"/>
              <a:gd name="f45" fmla="*/ f38 1 f30"/>
              <a:gd name="f46" fmla="val f44"/>
              <a:gd name="f47" fmla="val f45"/>
              <a:gd name="f48" fmla="*/ f20 f43 1"/>
              <a:gd name="f49" fmla="+- f47 0 f20"/>
              <a:gd name="f50" fmla="+- f46 0 f20"/>
              <a:gd name="f51" fmla="*/ f47 f43 1"/>
              <a:gd name="f52" fmla="*/ f46 f43 1"/>
              <a:gd name="f53" fmla="min f50 f49"/>
              <a:gd name="f54" fmla="*/ f53 f23 1"/>
              <a:gd name="f55" fmla="*/ f53 f22 1"/>
              <a:gd name="f56" fmla="*/ f53 f21 1"/>
              <a:gd name="f57" fmla="*/ f54 1 100000"/>
              <a:gd name="f58" fmla="*/ f55 1 50000"/>
              <a:gd name="f59" fmla="*/ f55 1 100000"/>
              <a:gd name="f60" fmla="*/ f56 1 200000"/>
              <a:gd name="f61" fmla="*/ f56 1 100000"/>
              <a:gd name="f62" fmla="+- f46 0 f58"/>
              <a:gd name="f63" fmla="+- f46 0 f59"/>
              <a:gd name="f64" fmla="+- f47 0 f61"/>
              <a:gd name="f65" fmla="+- f57 f47 0"/>
              <a:gd name="f66" fmla="*/ f57 f43 1"/>
              <a:gd name="f67" fmla="+- f63 0 f60"/>
              <a:gd name="f68" fmla="+- f63 f60 0"/>
              <a:gd name="f69" fmla="+- f64 f47 0"/>
              <a:gd name="f70" fmla="*/ f65 1 2"/>
              <a:gd name="f71" fmla="*/ f64 f43 1"/>
              <a:gd name="f72" fmla="*/ f62 f43 1"/>
              <a:gd name="f73" fmla="*/ f63 f43 1"/>
              <a:gd name="f74" fmla="*/ f68 1 2"/>
              <a:gd name="f75" fmla="*/ f69 1 2"/>
              <a:gd name="f76" fmla="*/ f68 f43 1"/>
              <a:gd name="f77" fmla="*/ f67 f43 1"/>
              <a:gd name="f78" fmla="*/ f70 f43 1"/>
              <a:gd name="f79" fmla="*/ f75 f43 1"/>
              <a:gd name="f80" fmla="*/ f74 f4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73" y="f48"/>
              </a:cxn>
              <a:cxn ang="f40">
                <a:pos x="f72" y="f66"/>
              </a:cxn>
              <a:cxn ang="f40">
                <a:pos x="f48" y="f79"/>
              </a:cxn>
              <a:cxn ang="f41">
                <a:pos x="f80" y="f51"/>
              </a:cxn>
              <a:cxn ang="f42">
                <a:pos x="f76" y="f78"/>
              </a:cxn>
              <a:cxn ang="f42">
                <a:pos x="f52" y="f66"/>
              </a:cxn>
            </a:cxnLst>
            <a:rect l="f48" t="f71" r="f76" b="f51"/>
            <a:pathLst>
              <a:path>
                <a:moveTo>
                  <a:pt x="f48" y="f71"/>
                </a:moveTo>
                <a:lnTo>
                  <a:pt x="f77" y="f71"/>
                </a:lnTo>
                <a:lnTo>
                  <a:pt x="f77" y="f66"/>
                </a:lnTo>
                <a:lnTo>
                  <a:pt x="f72" y="f66"/>
                </a:lnTo>
                <a:lnTo>
                  <a:pt x="f73" y="f48"/>
                </a:lnTo>
                <a:lnTo>
                  <a:pt x="f52" y="f66"/>
                </a:lnTo>
                <a:lnTo>
                  <a:pt x="f76" y="f66"/>
                </a:lnTo>
                <a:lnTo>
                  <a:pt x="f76" y="f51"/>
                </a:lnTo>
                <a:lnTo>
                  <a:pt x="f48" y="f51"/>
                </a:lnTo>
                <a:close/>
              </a:path>
            </a:pathLst>
          </a:custGeom>
          <a:noFill/>
          <a:ln w="28575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1" name="Rectángulo: esquinas redondeadas 54">
            <a:extLst>
              <a:ext uri="{FF2B5EF4-FFF2-40B4-BE49-F238E27FC236}">
                <a16:creationId xmlns:a16="http://schemas.microsoft.com/office/drawing/2014/main" id="{7F0E9E0C-45F0-D5BD-3DAB-6447279E016C}"/>
              </a:ext>
            </a:extLst>
          </p:cNvPr>
          <p:cNvSpPr/>
          <p:nvPr/>
        </p:nvSpPr>
        <p:spPr>
          <a:xfrm>
            <a:off x="6482245" y="1704277"/>
            <a:ext cx="5386995" cy="871011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noFill/>
          <a:ln w="28575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2" name="Rectángulo: esquinas redondeadas 58">
            <a:extLst>
              <a:ext uri="{FF2B5EF4-FFF2-40B4-BE49-F238E27FC236}">
                <a16:creationId xmlns:a16="http://schemas.microsoft.com/office/drawing/2014/main" id="{F5C2759C-8424-8E10-22B9-F0EB43198A8F}"/>
              </a:ext>
            </a:extLst>
          </p:cNvPr>
          <p:cNvSpPr/>
          <p:nvPr/>
        </p:nvSpPr>
        <p:spPr>
          <a:xfrm>
            <a:off x="8327120" y="2674638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Rectángulo: esquinas redondeadas 59">
            <a:extLst>
              <a:ext uri="{FF2B5EF4-FFF2-40B4-BE49-F238E27FC236}">
                <a16:creationId xmlns:a16="http://schemas.microsoft.com/office/drawing/2014/main" id="{D7E967DE-D7F8-F45B-1B5B-0175A1BCFDE1}"/>
              </a:ext>
            </a:extLst>
          </p:cNvPr>
          <p:cNvSpPr/>
          <p:nvPr/>
        </p:nvSpPr>
        <p:spPr>
          <a:xfrm>
            <a:off x="10197580" y="2675927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4" name="Rectángulo: esquinas redondeadas 60">
            <a:extLst>
              <a:ext uri="{FF2B5EF4-FFF2-40B4-BE49-F238E27FC236}">
                <a16:creationId xmlns:a16="http://schemas.microsoft.com/office/drawing/2014/main" id="{EFBD2D19-116A-9E60-4447-C29732BE4588}"/>
              </a:ext>
            </a:extLst>
          </p:cNvPr>
          <p:cNvSpPr/>
          <p:nvPr/>
        </p:nvSpPr>
        <p:spPr>
          <a:xfrm>
            <a:off x="6482236" y="2674638"/>
            <a:ext cx="1671660" cy="561203"/>
          </a:xfrm>
          <a:custGeom>
            <a:avLst>
              <a:gd name="f0" fmla="val 3600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10800"/>
              <a:gd name="f11" fmla="val -2147483647"/>
              <a:gd name="f12" fmla="val 2147483647"/>
              <a:gd name="f13" fmla="abs f4"/>
              <a:gd name="f14" fmla="abs f5"/>
              <a:gd name="f15" fmla="abs f6"/>
              <a:gd name="f16" fmla="*/ f8 1 180"/>
              <a:gd name="f17" fmla="pin 0 f0 10800"/>
              <a:gd name="f18" fmla="+- 0 0 f2"/>
              <a:gd name="f19" fmla="?: f13 f4 1"/>
              <a:gd name="f20" fmla="?: f14 f5 1"/>
              <a:gd name="f21" fmla="?: f15 f6 1"/>
              <a:gd name="f22" fmla="*/ f9 f16 1"/>
              <a:gd name="f23" fmla="+- f7 f17 0"/>
              <a:gd name="f24" fmla="*/ f19 1 21600"/>
              <a:gd name="f25" fmla="*/ f20 1 21600"/>
              <a:gd name="f26" fmla="*/ 21600 f19 1"/>
              <a:gd name="f27" fmla="*/ 21600 f20 1"/>
              <a:gd name="f28" fmla="+- 0 0 f22"/>
              <a:gd name="f29" fmla="min f25 f24"/>
              <a:gd name="f30" fmla="*/ f26 1 f21"/>
              <a:gd name="f31" fmla="*/ f27 1 f21"/>
              <a:gd name="f32" fmla="*/ f28 f1 1"/>
              <a:gd name="f33" fmla="*/ f32 1 f8"/>
              <a:gd name="f34" fmla="+- f31 0 f17"/>
              <a:gd name="f35" fmla="+- f30 0 f17"/>
              <a:gd name="f36" fmla="*/ f17 f29 1"/>
              <a:gd name="f37" fmla="*/ f7 f29 1"/>
              <a:gd name="f38" fmla="*/ f23 f29 1"/>
              <a:gd name="f39" fmla="*/ f31 f29 1"/>
              <a:gd name="f40" fmla="*/ f30 f29 1"/>
              <a:gd name="f41" fmla="+- f33 0 f2"/>
              <a:gd name="f42" fmla="+- f37 0 f38"/>
              <a:gd name="f43" fmla="+- f38 0 f37"/>
              <a:gd name="f44" fmla="*/ f34 f29 1"/>
              <a:gd name="f45" fmla="*/ f35 f29 1"/>
              <a:gd name="f46" fmla="cos 1 f41"/>
              <a:gd name="f47" fmla="abs f42"/>
              <a:gd name="f48" fmla="abs f43"/>
              <a:gd name="f49" fmla="?: f42 f18 f2"/>
              <a:gd name="f50" fmla="?: f42 f2 f18"/>
              <a:gd name="f51" fmla="?: f42 f3 f2"/>
              <a:gd name="f52" fmla="?: f42 f2 f3"/>
              <a:gd name="f53" fmla="+- f39 0 f44"/>
              <a:gd name="f54" fmla="?: f43 f18 f2"/>
              <a:gd name="f55" fmla="?: f43 f2 f18"/>
              <a:gd name="f56" fmla="+- f40 0 f45"/>
              <a:gd name="f57" fmla="+- f44 0 f39"/>
              <a:gd name="f58" fmla="+- f45 0 f40"/>
              <a:gd name="f59" fmla="?: f42 0 f1"/>
              <a:gd name="f60" fmla="?: f42 f1 0"/>
              <a:gd name="f61" fmla="+- 0 0 f46"/>
              <a:gd name="f62" fmla="?: f42 f52 f51"/>
              <a:gd name="f63" fmla="?: f42 f51 f52"/>
              <a:gd name="f64" fmla="?: f43 f50 f49"/>
              <a:gd name="f65" fmla="abs f53"/>
              <a:gd name="f66" fmla="?: f53 0 f1"/>
              <a:gd name="f67" fmla="?: f53 f1 0"/>
              <a:gd name="f68" fmla="?: f53 f54 f55"/>
              <a:gd name="f69" fmla="abs f56"/>
              <a:gd name="f70" fmla="abs f57"/>
              <a:gd name="f71" fmla="?: f56 f18 f2"/>
              <a:gd name="f72" fmla="?: f56 f2 f18"/>
              <a:gd name="f73" fmla="?: f56 f3 f2"/>
              <a:gd name="f74" fmla="?: f56 f2 f3"/>
              <a:gd name="f75" fmla="abs f58"/>
              <a:gd name="f76" fmla="?: f58 f18 f2"/>
              <a:gd name="f77" fmla="?: f58 f2 f18"/>
              <a:gd name="f78" fmla="?: f58 f60 f59"/>
              <a:gd name="f79" fmla="?: f58 f59 f60"/>
              <a:gd name="f80" fmla="*/ f17 f61 1"/>
              <a:gd name="f81" fmla="?: f43 f63 f62"/>
              <a:gd name="f82" fmla="?: f43 f67 f66"/>
              <a:gd name="f83" fmla="?: f43 f66 f67"/>
              <a:gd name="f84" fmla="?: f56 f74 f73"/>
              <a:gd name="f85" fmla="?: f56 f73 f74"/>
              <a:gd name="f86" fmla="?: f57 f72 f71"/>
              <a:gd name="f87" fmla="?: f42 f78 f79"/>
              <a:gd name="f88" fmla="?: f42 f76 f77"/>
              <a:gd name="f89" fmla="*/ f80 3163 1"/>
              <a:gd name="f90" fmla="?: f53 f82 f83"/>
              <a:gd name="f91" fmla="?: f57 f85 f84"/>
              <a:gd name="f92" fmla="*/ f89 1 7636"/>
              <a:gd name="f93" fmla="+- f7 f92 0"/>
              <a:gd name="f94" fmla="+- f30 0 f92"/>
              <a:gd name="f95" fmla="+- f31 0 f92"/>
              <a:gd name="f96" fmla="*/ f93 f29 1"/>
              <a:gd name="f97" fmla="*/ f94 f29 1"/>
              <a:gd name="f98" fmla="*/ f95 f29 1"/>
            </a:gdLst>
            <a:ahLst>
              <a:ahXY gdRefX="f0" minX="f7" maxX="f10">
                <a:pos x="f36" y="f3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96" t="f96" r="f97" b="f98"/>
            <a:pathLst>
              <a:path>
                <a:moveTo>
                  <a:pt x="f38" y="f37"/>
                </a:moveTo>
                <a:arcTo wR="f47" hR="f48" stAng="f81" swAng="f64"/>
                <a:lnTo>
                  <a:pt x="f37" y="f44"/>
                </a:lnTo>
                <a:arcTo wR="f48" hR="f65" stAng="f90" swAng="f68"/>
                <a:lnTo>
                  <a:pt x="f45" y="f39"/>
                </a:lnTo>
                <a:arcTo wR="f69" hR="f70" stAng="f91" swAng="f86"/>
                <a:lnTo>
                  <a:pt x="f40" y="f38"/>
                </a:lnTo>
                <a:arcTo wR="f75" hR="f47" stAng="f87" swAng="f88"/>
                <a:close/>
              </a:path>
            </a:pathLst>
          </a:custGeom>
          <a:solidFill>
            <a:srgbClr val="966835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CuadroTexto 63">
            <a:extLst>
              <a:ext uri="{FF2B5EF4-FFF2-40B4-BE49-F238E27FC236}">
                <a16:creationId xmlns:a16="http://schemas.microsoft.com/office/drawing/2014/main" id="{6B34ED22-89A3-2A76-1C0E-DA84CAF55634}"/>
              </a:ext>
            </a:extLst>
          </p:cNvPr>
          <p:cNvSpPr txBox="1"/>
          <p:nvPr/>
        </p:nvSpPr>
        <p:spPr>
          <a:xfrm>
            <a:off x="10197580" y="2764139"/>
            <a:ext cx="1671660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Prediction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Flecha: doblada hacia arriba 64">
            <a:extLst>
              <a:ext uri="{FF2B5EF4-FFF2-40B4-BE49-F238E27FC236}">
                <a16:creationId xmlns:a16="http://schemas.microsoft.com/office/drawing/2014/main" id="{A9932BB8-F4F8-D2C1-F855-9EB282B2C161}"/>
              </a:ext>
            </a:extLst>
          </p:cNvPr>
          <p:cNvSpPr/>
          <p:nvPr/>
        </p:nvSpPr>
        <p:spPr>
          <a:xfrm rot="10800009" flipH="1">
            <a:off x="7746412" y="823682"/>
            <a:ext cx="1623599" cy="787517"/>
          </a:xfrm>
          <a:custGeom>
            <a:avLst>
              <a:gd name="f10" fmla="val 18200"/>
              <a:gd name="f11" fmla="val 20283"/>
              <a:gd name="f12" fmla="val 33870"/>
            </a:avLst>
            <a:gdLst>
              <a:gd name="f3" fmla="val 10800000"/>
              <a:gd name="f4" fmla="val 5400000"/>
              <a:gd name="f5" fmla="val 180"/>
              <a:gd name="f6" fmla="val w"/>
              <a:gd name="f7" fmla="val h"/>
              <a:gd name="f8" fmla="val ss"/>
              <a:gd name="f9" fmla="val 0"/>
              <a:gd name="f10" fmla="val 18200"/>
              <a:gd name="f11" fmla="val 20283"/>
              <a:gd name="f12" fmla="val 33870"/>
              <a:gd name="f13" fmla="+- 0 0 -360"/>
              <a:gd name="f14" fmla="+- 0 0 -270"/>
              <a:gd name="f15" fmla="+- 0 0 -180"/>
              <a:gd name="f16" fmla="+- 0 0 -90"/>
              <a:gd name="f17" fmla="abs f6"/>
              <a:gd name="f18" fmla="abs f7"/>
              <a:gd name="f19" fmla="abs f8"/>
              <a:gd name="f20" fmla="val f9"/>
              <a:gd name="f21" fmla="val f10"/>
              <a:gd name="f22" fmla="val f11"/>
              <a:gd name="f23" fmla="val f12"/>
              <a:gd name="f24" fmla="*/ f13 f3 1"/>
              <a:gd name="f25" fmla="*/ f14 f3 1"/>
              <a:gd name="f26" fmla="*/ f15 f3 1"/>
              <a:gd name="f27" fmla="*/ f16 f3 1"/>
              <a:gd name="f28" fmla="?: f17 f6 1"/>
              <a:gd name="f29" fmla="?: f18 f7 1"/>
              <a:gd name="f30" fmla="?: f19 f8 1"/>
              <a:gd name="f31" fmla="*/ f24 1 f5"/>
              <a:gd name="f32" fmla="*/ f25 1 f5"/>
              <a:gd name="f33" fmla="*/ f26 1 f5"/>
              <a:gd name="f34" fmla="*/ f27 1 f5"/>
              <a:gd name="f35" fmla="*/ f28 1 21600"/>
              <a:gd name="f36" fmla="*/ f29 1 21600"/>
              <a:gd name="f37" fmla="*/ 21600 f28 1"/>
              <a:gd name="f38" fmla="*/ 21600 f29 1"/>
              <a:gd name="f39" fmla="+- f31 0 f4"/>
              <a:gd name="f40" fmla="+- f32 0 f4"/>
              <a:gd name="f41" fmla="+- f33 0 f4"/>
              <a:gd name="f42" fmla="+- f34 0 f4"/>
              <a:gd name="f43" fmla="min f36 f35"/>
              <a:gd name="f44" fmla="*/ f37 1 f30"/>
              <a:gd name="f45" fmla="*/ f38 1 f30"/>
              <a:gd name="f46" fmla="val f44"/>
              <a:gd name="f47" fmla="val f45"/>
              <a:gd name="f48" fmla="*/ f20 f43 1"/>
              <a:gd name="f49" fmla="+- f47 0 f20"/>
              <a:gd name="f50" fmla="+- f46 0 f20"/>
              <a:gd name="f51" fmla="*/ f47 f43 1"/>
              <a:gd name="f52" fmla="*/ f46 f43 1"/>
              <a:gd name="f53" fmla="min f50 f49"/>
              <a:gd name="f54" fmla="*/ f53 f23 1"/>
              <a:gd name="f55" fmla="*/ f53 f22 1"/>
              <a:gd name="f56" fmla="*/ f53 f21 1"/>
              <a:gd name="f57" fmla="*/ f54 1 100000"/>
              <a:gd name="f58" fmla="*/ f55 1 50000"/>
              <a:gd name="f59" fmla="*/ f55 1 100000"/>
              <a:gd name="f60" fmla="*/ f56 1 200000"/>
              <a:gd name="f61" fmla="*/ f56 1 100000"/>
              <a:gd name="f62" fmla="+- f46 0 f58"/>
              <a:gd name="f63" fmla="+- f46 0 f59"/>
              <a:gd name="f64" fmla="+- f47 0 f61"/>
              <a:gd name="f65" fmla="+- f57 f47 0"/>
              <a:gd name="f66" fmla="*/ f57 f43 1"/>
              <a:gd name="f67" fmla="+- f63 0 f60"/>
              <a:gd name="f68" fmla="+- f63 f60 0"/>
              <a:gd name="f69" fmla="+- f64 f47 0"/>
              <a:gd name="f70" fmla="*/ f65 1 2"/>
              <a:gd name="f71" fmla="*/ f64 f43 1"/>
              <a:gd name="f72" fmla="*/ f62 f43 1"/>
              <a:gd name="f73" fmla="*/ f63 f43 1"/>
              <a:gd name="f74" fmla="*/ f68 1 2"/>
              <a:gd name="f75" fmla="*/ f69 1 2"/>
              <a:gd name="f76" fmla="*/ f68 f43 1"/>
              <a:gd name="f77" fmla="*/ f67 f43 1"/>
              <a:gd name="f78" fmla="*/ f70 f43 1"/>
              <a:gd name="f79" fmla="*/ f75 f43 1"/>
              <a:gd name="f80" fmla="*/ f74 f4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9">
                <a:pos x="f73" y="f48"/>
              </a:cxn>
              <a:cxn ang="f40">
                <a:pos x="f72" y="f66"/>
              </a:cxn>
              <a:cxn ang="f40">
                <a:pos x="f48" y="f79"/>
              </a:cxn>
              <a:cxn ang="f41">
                <a:pos x="f80" y="f51"/>
              </a:cxn>
              <a:cxn ang="f42">
                <a:pos x="f76" y="f78"/>
              </a:cxn>
              <a:cxn ang="f42">
                <a:pos x="f52" y="f66"/>
              </a:cxn>
            </a:cxnLst>
            <a:rect l="f48" t="f71" r="f76" b="f51"/>
            <a:pathLst>
              <a:path>
                <a:moveTo>
                  <a:pt x="f48" y="f71"/>
                </a:moveTo>
                <a:lnTo>
                  <a:pt x="f77" y="f71"/>
                </a:lnTo>
                <a:lnTo>
                  <a:pt x="f77" y="f66"/>
                </a:lnTo>
                <a:lnTo>
                  <a:pt x="f72" y="f66"/>
                </a:lnTo>
                <a:lnTo>
                  <a:pt x="f73" y="f48"/>
                </a:lnTo>
                <a:lnTo>
                  <a:pt x="f52" y="f66"/>
                </a:lnTo>
                <a:lnTo>
                  <a:pt x="f76" y="f66"/>
                </a:lnTo>
                <a:lnTo>
                  <a:pt x="f76" y="f51"/>
                </a:lnTo>
                <a:lnTo>
                  <a:pt x="f48" y="f51"/>
                </a:lnTo>
                <a:close/>
              </a:path>
            </a:pathLst>
          </a:custGeom>
          <a:noFill/>
          <a:ln w="28575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CuadroTexto 22">
            <a:extLst>
              <a:ext uri="{FF2B5EF4-FFF2-40B4-BE49-F238E27FC236}">
                <a16:creationId xmlns:a16="http://schemas.microsoft.com/office/drawing/2014/main" id="{43DF6ED6-1219-B828-FB59-3DC88F3ACB8F}"/>
              </a:ext>
            </a:extLst>
          </p:cNvPr>
          <p:cNvSpPr txBox="1"/>
          <p:nvPr/>
        </p:nvSpPr>
        <p:spPr>
          <a:xfrm>
            <a:off x="4038100" y="3429283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HODMD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38" name="CuadroTexto 23">
            <a:extLst>
              <a:ext uri="{FF2B5EF4-FFF2-40B4-BE49-F238E27FC236}">
                <a16:creationId xmlns:a16="http://schemas.microsoft.com/office/drawing/2014/main" id="{BDEFB69D-6E41-6904-2D7D-9169E09E1F27}"/>
              </a:ext>
            </a:extLst>
          </p:cNvPr>
          <p:cNvSpPr txBox="1"/>
          <p:nvPr/>
        </p:nvSpPr>
        <p:spPr>
          <a:xfrm>
            <a:off x="6482245" y="3429283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Autoencoders</a:t>
            </a:r>
            <a:endParaRPr lang="es-ES" sz="1600" b="1" i="0" u="none" strike="noStrike" kern="1200" cap="none" spc="0" baseline="0">
              <a:solidFill>
                <a:srgbClr val="966835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39" name="CuadroTexto 24">
            <a:extLst>
              <a:ext uri="{FF2B5EF4-FFF2-40B4-BE49-F238E27FC236}">
                <a16:creationId xmlns:a16="http://schemas.microsoft.com/office/drawing/2014/main" id="{B5824284-367A-2829-631F-D2AC15AC789E}"/>
              </a:ext>
            </a:extLst>
          </p:cNvPr>
          <p:cNvSpPr txBox="1"/>
          <p:nvPr/>
        </p:nvSpPr>
        <p:spPr>
          <a:xfrm>
            <a:off x="8339913" y="3425689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Superresolution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grpSp>
        <p:nvGrpSpPr>
          <p:cNvPr id="41" name="Grupo 35">
            <a:extLst>
              <a:ext uri="{FF2B5EF4-FFF2-40B4-BE49-F238E27FC236}">
                <a16:creationId xmlns:a16="http://schemas.microsoft.com/office/drawing/2014/main" id="{E5B23EFE-399A-DA9C-29C1-17FCC03F4ADF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42" name="Elipse 36">
              <a:extLst>
                <a:ext uri="{FF2B5EF4-FFF2-40B4-BE49-F238E27FC236}">
                  <a16:creationId xmlns:a16="http://schemas.microsoft.com/office/drawing/2014/main" id="{3CF81183-F324-6048-FF0B-6A658C2E6DC9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43" name="Gráfico 37" descr="Engranajes con relleno sólido">
              <a:extLst>
                <a:ext uri="{FF2B5EF4-FFF2-40B4-BE49-F238E27FC236}">
                  <a16:creationId xmlns:a16="http://schemas.microsoft.com/office/drawing/2014/main" id="{4BB9957B-FBC7-638C-D064-6A50F4377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44" name="CuadroTexto 68">
            <a:extLst>
              <a:ext uri="{FF2B5EF4-FFF2-40B4-BE49-F238E27FC236}">
                <a16:creationId xmlns:a16="http://schemas.microsoft.com/office/drawing/2014/main" id="{453B5DAF-A783-8505-6386-C74C642DC9AF}"/>
              </a:ext>
            </a:extLst>
          </p:cNvPr>
          <p:cNvSpPr txBox="1"/>
          <p:nvPr/>
        </p:nvSpPr>
        <p:spPr>
          <a:xfrm>
            <a:off x="250783" y="2758699"/>
            <a:ext cx="1815614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Pattern detection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5" name="CuadroTexto 69">
            <a:extLst>
              <a:ext uri="{FF2B5EF4-FFF2-40B4-BE49-F238E27FC236}">
                <a16:creationId xmlns:a16="http://schemas.microsoft.com/office/drawing/2014/main" id="{4605EF25-C8E8-E206-EA62-647BCE070D68}"/>
              </a:ext>
            </a:extLst>
          </p:cNvPr>
          <p:cNvSpPr txBox="1"/>
          <p:nvPr/>
        </p:nvSpPr>
        <p:spPr>
          <a:xfrm>
            <a:off x="2267684" y="2758699"/>
            <a:ext cx="1497147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Reconstruction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6" name="CuadroTexto 70">
            <a:extLst>
              <a:ext uri="{FF2B5EF4-FFF2-40B4-BE49-F238E27FC236}">
                <a16:creationId xmlns:a16="http://schemas.microsoft.com/office/drawing/2014/main" id="{FDB619BE-41A4-E807-50B5-0E6525AE4967}"/>
              </a:ext>
            </a:extLst>
          </p:cNvPr>
          <p:cNvSpPr txBox="1"/>
          <p:nvPr/>
        </p:nvSpPr>
        <p:spPr>
          <a:xfrm>
            <a:off x="322755" y="3429283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 dirty="0">
                <a:solidFill>
                  <a:srgbClr val="966835"/>
                </a:solidFill>
                <a:uFillTx/>
                <a:latin typeface="Calibri"/>
              </a:rPr>
              <a:t>HOSVD</a:t>
            </a:r>
            <a:endParaRPr lang="en-US" sz="1600" b="1" i="0" u="none" strike="noStrike" kern="1200" cap="none" spc="0" baseline="0" dirty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47" name="CuadroTexto 71">
            <a:extLst>
              <a:ext uri="{FF2B5EF4-FFF2-40B4-BE49-F238E27FC236}">
                <a16:creationId xmlns:a16="http://schemas.microsoft.com/office/drawing/2014/main" id="{48402BB9-2C86-1B27-64E9-3BA788A5FC1B}"/>
              </a:ext>
            </a:extLst>
          </p:cNvPr>
          <p:cNvSpPr txBox="1"/>
          <p:nvPr/>
        </p:nvSpPr>
        <p:spPr>
          <a:xfrm>
            <a:off x="2167201" y="3429283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  <a:ea typeface="Calibri"/>
                <a:cs typeface="Calibri"/>
              </a:rPr>
              <a:t>Data Repairing</a:t>
            </a:r>
          </a:p>
        </p:txBody>
      </p:sp>
      <p:sp>
        <p:nvSpPr>
          <p:cNvPr id="49" name="CuadroTexto 73">
            <a:extLst>
              <a:ext uri="{FF2B5EF4-FFF2-40B4-BE49-F238E27FC236}">
                <a16:creationId xmlns:a16="http://schemas.microsoft.com/office/drawing/2014/main" id="{B094207D-2094-951D-B0E4-CA7A9D749E20}"/>
              </a:ext>
            </a:extLst>
          </p:cNvPr>
          <p:cNvSpPr txBox="1"/>
          <p:nvPr/>
        </p:nvSpPr>
        <p:spPr>
          <a:xfrm>
            <a:off x="10197580" y="3969282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Hybrid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50" name="CuadroTexto 74">
            <a:extLst>
              <a:ext uri="{FF2B5EF4-FFF2-40B4-BE49-F238E27FC236}">
                <a16:creationId xmlns:a16="http://schemas.microsoft.com/office/drawing/2014/main" id="{9C1101EB-0DDF-6250-B768-2782AD346018}"/>
              </a:ext>
            </a:extLst>
          </p:cNvPr>
          <p:cNvSpPr txBox="1"/>
          <p:nvPr/>
        </p:nvSpPr>
        <p:spPr>
          <a:xfrm>
            <a:off x="6446876" y="2764139"/>
            <a:ext cx="1746129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Pattern detection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CuadroTexto 75">
            <a:extLst>
              <a:ext uri="{FF2B5EF4-FFF2-40B4-BE49-F238E27FC236}">
                <a16:creationId xmlns:a16="http://schemas.microsoft.com/office/drawing/2014/main" id="{3907A907-7C92-0BBB-1B7A-FF0E19CAFEDD}"/>
              </a:ext>
            </a:extLst>
          </p:cNvPr>
          <p:cNvSpPr txBox="1"/>
          <p:nvPr/>
        </p:nvSpPr>
        <p:spPr>
          <a:xfrm>
            <a:off x="8427165" y="2764139"/>
            <a:ext cx="1497147" cy="37457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FFFFFF"/>
                </a:solidFill>
                <a:uFillTx/>
                <a:latin typeface="Calibri"/>
              </a:rPr>
              <a:t>Reconstruction</a:t>
            </a:r>
            <a:endParaRPr lang="en-US" sz="1600" b="1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CuadroTexto 2">
            <a:extLst>
              <a:ext uri="{FF2B5EF4-FFF2-40B4-BE49-F238E27FC236}">
                <a16:creationId xmlns:a16="http://schemas.microsoft.com/office/drawing/2014/main" id="{85F0EDAB-4843-FFF9-651A-A4E0727D6AB4}"/>
              </a:ext>
            </a:extLst>
          </p:cNvPr>
          <p:cNvSpPr txBox="1"/>
          <p:nvPr/>
        </p:nvSpPr>
        <p:spPr>
          <a:xfrm>
            <a:off x="2167201" y="3972071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  <a:ea typeface="Calibri"/>
                <a:cs typeface="Calibri"/>
              </a:rPr>
              <a:t>Superresolution</a:t>
            </a:r>
          </a:p>
        </p:txBody>
      </p:sp>
      <p:sp>
        <p:nvSpPr>
          <p:cNvPr id="54" name="CuadroTexto 44">
            <a:extLst>
              <a:ext uri="{FF2B5EF4-FFF2-40B4-BE49-F238E27FC236}">
                <a16:creationId xmlns:a16="http://schemas.microsoft.com/office/drawing/2014/main" id="{DA2B9C8F-824D-07D1-01EB-62FA54956C9B}"/>
              </a:ext>
            </a:extLst>
          </p:cNvPr>
          <p:cNvSpPr txBox="1"/>
          <p:nvPr/>
        </p:nvSpPr>
        <p:spPr>
          <a:xfrm>
            <a:off x="323999" y="3969282"/>
            <a:ext cx="1671660" cy="374574"/>
          </a:xfrm>
          <a:prstGeom prst="roundRect">
            <a:avLst/>
          </a:prstGeom>
          <a:solidFill>
            <a:srgbClr val="FFFFFF"/>
          </a:solidFill>
          <a:ln w="19046" cap="flat">
            <a:solidFill>
              <a:srgbClr val="966835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1600" b="1" i="0" u="none" strike="noStrike" kern="1200" cap="none" spc="0" baseline="0">
                <a:solidFill>
                  <a:srgbClr val="966835"/>
                </a:solidFill>
                <a:uFillTx/>
                <a:latin typeface="Calibri"/>
              </a:rPr>
              <a:t>HODMD</a:t>
            </a:r>
            <a:endParaRPr lang="en-US" sz="1600" b="1" i="0" u="none" strike="noStrike" kern="1200" cap="none" spc="0" baseline="0">
              <a:solidFill>
                <a:srgbClr val="966835"/>
              </a:solidFill>
              <a:uFillTx/>
              <a:latin typeface="Calibri"/>
            </a:endParaRP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4EA758F-ED21-291F-EFF8-A1F723792DA8}"/>
              </a:ext>
            </a:extLst>
          </p:cNvPr>
          <p:cNvSpPr/>
          <p:nvPr/>
        </p:nvSpPr>
        <p:spPr>
          <a:xfrm>
            <a:off x="10210812" y="338920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sp>
        <p:nvSpPr>
          <p:cNvPr id="40" name="CuadroTexto 31">
            <a:extLst>
              <a:ext uri="{FF2B5EF4-FFF2-40B4-BE49-F238E27FC236}">
                <a16:creationId xmlns:a16="http://schemas.microsoft.com/office/drawing/2014/main" id="{FB015348-DE96-FA98-0FD6-A22289D9DEC7}"/>
              </a:ext>
            </a:extLst>
          </p:cNvPr>
          <p:cNvSpPr txBox="1"/>
          <p:nvPr/>
        </p:nvSpPr>
        <p:spPr>
          <a:xfrm>
            <a:off x="-5224550" y="466825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Motivation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592BBC45-EC05-7366-298E-0C4B1DB8E58D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40367A7-12AA-5DB4-A048-6A42A232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1">
            <a:extLst>
              <a:ext uri="{FF2B5EF4-FFF2-40B4-BE49-F238E27FC236}">
                <a16:creationId xmlns:a16="http://schemas.microsoft.com/office/drawing/2014/main" id="{01E99E25-89A6-3279-39C1-1B36BA0E7182}"/>
              </a:ext>
            </a:extLst>
          </p:cNvPr>
          <p:cNvSpPr/>
          <p:nvPr/>
        </p:nvSpPr>
        <p:spPr>
          <a:xfrm>
            <a:off x="3960001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1">
            <a:extLst>
              <a:ext uri="{FF2B5EF4-FFF2-40B4-BE49-F238E27FC236}">
                <a16:creationId xmlns:a16="http://schemas.microsoft.com/office/drawing/2014/main" id="{C810B07F-2EEF-E82A-2A4F-3509F07970DC}"/>
              </a:ext>
            </a:extLst>
          </p:cNvPr>
          <p:cNvSpPr txBox="1"/>
          <p:nvPr/>
        </p:nvSpPr>
        <p:spPr>
          <a:xfrm>
            <a:off x="3031171" y="314425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Motivation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11">
            <a:extLst>
              <a:ext uri="{FF2B5EF4-FFF2-40B4-BE49-F238E27FC236}">
                <a16:creationId xmlns:a16="http://schemas.microsoft.com/office/drawing/2014/main" id="{8F32646F-2EAF-2554-690E-530F89CF3DE9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12">
              <a:extLst>
                <a:ext uri="{FF2B5EF4-FFF2-40B4-BE49-F238E27FC236}">
                  <a16:creationId xmlns:a16="http://schemas.microsoft.com/office/drawing/2014/main" id="{26AFF7B3-A25B-F5DF-EC9C-B00BA8A3288A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13" descr="Hogar con relleno sólido">
              <a:extLst>
                <a:ext uri="{FF2B5EF4-FFF2-40B4-BE49-F238E27FC236}">
                  <a16:creationId xmlns:a16="http://schemas.microsoft.com/office/drawing/2014/main" id="{B9A078B8-98F9-36B5-1C5B-1CF1BFDF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14">
            <a:extLst>
              <a:ext uri="{FF2B5EF4-FFF2-40B4-BE49-F238E27FC236}">
                <a16:creationId xmlns:a16="http://schemas.microsoft.com/office/drawing/2014/main" id="{83FE4B26-CF62-12C9-BBA3-5C666AD44CC0}"/>
              </a:ext>
            </a:extLst>
          </p:cNvPr>
          <p:cNvGrpSpPr/>
          <p:nvPr/>
        </p:nvGrpSpPr>
        <p:grpSpPr>
          <a:xfrm>
            <a:off x="4140000" y="5677198"/>
            <a:ext cx="539998" cy="539998"/>
            <a:chOff x="4140000" y="5677198"/>
            <a:chExt cx="539998" cy="539998"/>
          </a:xfrm>
        </p:grpSpPr>
        <p:sp>
          <p:nvSpPr>
            <p:cNvPr id="11" name="Elipse 15">
              <a:extLst>
                <a:ext uri="{FF2B5EF4-FFF2-40B4-BE49-F238E27FC236}">
                  <a16:creationId xmlns:a16="http://schemas.microsoft.com/office/drawing/2014/main" id="{A95A2B0B-9F4C-AFE6-F925-54678D28CEF2}"/>
                </a:ext>
              </a:extLst>
            </p:cNvPr>
            <p:cNvSpPr/>
            <p:nvPr/>
          </p:nvSpPr>
          <p:spPr>
            <a:xfrm>
              <a:off x="4140000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16" descr="Documento con relleno sólido">
              <a:extLst>
                <a:ext uri="{FF2B5EF4-FFF2-40B4-BE49-F238E27FC236}">
                  <a16:creationId xmlns:a16="http://schemas.microsoft.com/office/drawing/2014/main" id="{3D4D591D-70C3-44A8-3B7D-7DF45DF9C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205901" y="5729566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17">
            <a:extLst>
              <a:ext uri="{FF2B5EF4-FFF2-40B4-BE49-F238E27FC236}">
                <a16:creationId xmlns:a16="http://schemas.microsoft.com/office/drawing/2014/main" id="{64942326-2798-8D98-92F6-C443AF63DE07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14" name="Elipse 18">
              <a:extLst>
                <a:ext uri="{FF2B5EF4-FFF2-40B4-BE49-F238E27FC236}">
                  <a16:creationId xmlns:a16="http://schemas.microsoft.com/office/drawing/2014/main" id="{045EB6F4-8881-0981-73E2-566A5B221CEF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19" descr="Disco con relleno sólido">
              <a:extLst>
                <a:ext uri="{FF2B5EF4-FFF2-40B4-BE49-F238E27FC236}">
                  <a16:creationId xmlns:a16="http://schemas.microsoft.com/office/drawing/2014/main" id="{DC9CA804-8502-0421-9277-045E1053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20">
            <a:extLst>
              <a:ext uri="{FF2B5EF4-FFF2-40B4-BE49-F238E27FC236}">
                <a16:creationId xmlns:a16="http://schemas.microsoft.com/office/drawing/2014/main" id="{3376313C-E2E4-3F57-F5E3-0A462D5BE209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21">
              <a:extLst>
                <a:ext uri="{FF2B5EF4-FFF2-40B4-BE49-F238E27FC236}">
                  <a16:creationId xmlns:a16="http://schemas.microsoft.com/office/drawing/2014/main" id="{4C74EF67-1F76-C712-62B2-9907DFDED269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32" descr="Objetivo con relleno sólido">
              <a:extLst>
                <a:ext uri="{FF2B5EF4-FFF2-40B4-BE49-F238E27FC236}">
                  <a16:creationId xmlns:a16="http://schemas.microsoft.com/office/drawing/2014/main" id="{A3F44137-D3E6-0964-418E-E194669E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33">
            <a:extLst>
              <a:ext uri="{FF2B5EF4-FFF2-40B4-BE49-F238E27FC236}">
                <a16:creationId xmlns:a16="http://schemas.microsoft.com/office/drawing/2014/main" id="{DAE0F1AC-A75E-73DF-ABF7-5C347CFDA3AC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0" name="Elipse 34">
              <a:extLst>
                <a:ext uri="{FF2B5EF4-FFF2-40B4-BE49-F238E27FC236}">
                  <a16:creationId xmlns:a16="http://schemas.microsoft.com/office/drawing/2014/main" id="{8A493CA3-E24E-BB4A-D420-83A29912D637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Presentación con gráfico circular con relleno sólido">
              <a:extLst>
                <a:ext uri="{FF2B5EF4-FFF2-40B4-BE49-F238E27FC236}">
                  <a16:creationId xmlns:a16="http://schemas.microsoft.com/office/drawing/2014/main" id="{3FCB2B41-295E-204B-1898-AA05A840D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19789649-99DE-022C-F0EF-DB3F1607807D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F423B829-A5D6-1ED1-1689-25B80477B717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Engranajes con relleno sólido">
              <a:extLst>
                <a:ext uri="{FF2B5EF4-FFF2-40B4-BE49-F238E27FC236}">
                  <a16:creationId xmlns:a16="http://schemas.microsoft.com/office/drawing/2014/main" id="{B7687761-4D89-8AF6-12DA-E6E17ADE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C3742E-DA79-453F-5E6C-62E5BFD3837D}"/>
              </a:ext>
            </a:extLst>
          </p:cNvPr>
          <p:cNvSpPr txBox="1"/>
          <p:nvPr/>
        </p:nvSpPr>
        <p:spPr>
          <a:xfrm>
            <a:off x="4765731" y="1376496"/>
            <a:ext cx="631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Forecasting through deep learning and modal decomposition in two-phase concentric jets</a:t>
            </a:r>
            <a:endParaRPr lang="en-US" dirty="0"/>
          </a:p>
        </p:txBody>
      </p: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D19BD28A-3CC5-467D-3902-C7719B1D8E5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5" y="1312648"/>
            <a:ext cx="4348505" cy="1715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710CE92-3506-28B2-C756-F3B815A180A9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02808F-C372-6303-BA9C-8385356F728E}"/>
              </a:ext>
            </a:extLst>
          </p:cNvPr>
          <p:cNvSpPr txBox="1"/>
          <p:nvPr/>
        </p:nvSpPr>
        <p:spPr>
          <a:xfrm>
            <a:off x="741088" y="2726075"/>
            <a:ext cx="355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16"/>
              </a:rPr>
              <a:t>https://doi.org/10.48550/arXiv.2212.12731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7940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F172D009-7079-E8B3-F2F2-8466CC8F3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1" y="4150109"/>
            <a:ext cx="4348505" cy="7212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Rectángulo 3">
            <a:extLst>
              <a:ext uri="{FF2B5EF4-FFF2-40B4-BE49-F238E27FC236}">
                <a16:creationId xmlns:a16="http://schemas.microsoft.com/office/drawing/2014/main" id="{592BBC45-EC05-7366-298E-0C4B1DB8E58D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40367A7-12AA-5DB4-A048-6A42A232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1">
            <a:extLst>
              <a:ext uri="{FF2B5EF4-FFF2-40B4-BE49-F238E27FC236}">
                <a16:creationId xmlns:a16="http://schemas.microsoft.com/office/drawing/2014/main" id="{01E99E25-89A6-3279-39C1-1B36BA0E7182}"/>
              </a:ext>
            </a:extLst>
          </p:cNvPr>
          <p:cNvSpPr/>
          <p:nvPr/>
        </p:nvSpPr>
        <p:spPr>
          <a:xfrm>
            <a:off x="3960001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1">
            <a:extLst>
              <a:ext uri="{FF2B5EF4-FFF2-40B4-BE49-F238E27FC236}">
                <a16:creationId xmlns:a16="http://schemas.microsoft.com/office/drawing/2014/main" id="{C810B07F-2EEF-E82A-2A4F-3509F07970DC}"/>
              </a:ext>
            </a:extLst>
          </p:cNvPr>
          <p:cNvSpPr txBox="1"/>
          <p:nvPr/>
        </p:nvSpPr>
        <p:spPr>
          <a:xfrm>
            <a:off x="3031171" y="314425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Motivation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11">
            <a:extLst>
              <a:ext uri="{FF2B5EF4-FFF2-40B4-BE49-F238E27FC236}">
                <a16:creationId xmlns:a16="http://schemas.microsoft.com/office/drawing/2014/main" id="{8F32646F-2EAF-2554-690E-530F89CF3DE9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12">
              <a:extLst>
                <a:ext uri="{FF2B5EF4-FFF2-40B4-BE49-F238E27FC236}">
                  <a16:creationId xmlns:a16="http://schemas.microsoft.com/office/drawing/2014/main" id="{26AFF7B3-A25B-F5DF-EC9C-B00BA8A3288A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13" descr="Hogar con relleno sólido">
              <a:extLst>
                <a:ext uri="{FF2B5EF4-FFF2-40B4-BE49-F238E27FC236}">
                  <a16:creationId xmlns:a16="http://schemas.microsoft.com/office/drawing/2014/main" id="{B9A078B8-98F9-36B5-1C5B-1CF1BFDF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14">
            <a:extLst>
              <a:ext uri="{FF2B5EF4-FFF2-40B4-BE49-F238E27FC236}">
                <a16:creationId xmlns:a16="http://schemas.microsoft.com/office/drawing/2014/main" id="{83FE4B26-CF62-12C9-BBA3-5C666AD44CC0}"/>
              </a:ext>
            </a:extLst>
          </p:cNvPr>
          <p:cNvGrpSpPr/>
          <p:nvPr/>
        </p:nvGrpSpPr>
        <p:grpSpPr>
          <a:xfrm>
            <a:off x="4140000" y="5677198"/>
            <a:ext cx="539998" cy="539998"/>
            <a:chOff x="4140000" y="5677198"/>
            <a:chExt cx="539998" cy="539998"/>
          </a:xfrm>
        </p:grpSpPr>
        <p:sp>
          <p:nvSpPr>
            <p:cNvPr id="11" name="Elipse 15">
              <a:extLst>
                <a:ext uri="{FF2B5EF4-FFF2-40B4-BE49-F238E27FC236}">
                  <a16:creationId xmlns:a16="http://schemas.microsoft.com/office/drawing/2014/main" id="{A95A2B0B-9F4C-AFE6-F925-54678D28CEF2}"/>
                </a:ext>
              </a:extLst>
            </p:cNvPr>
            <p:cNvSpPr/>
            <p:nvPr/>
          </p:nvSpPr>
          <p:spPr>
            <a:xfrm>
              <a:off x="4140000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16" descr="Documento con relleno sólido">
              <a:extLst>
                <a:ext uri="{FF2B5EF4-FFF2-40B4-BE49-F238E27FC236}">
                  <a16:creationId xmlns:a16="http://schemas.microsoft.com/office/drawing/2014/main" id="{3D4D591D-70C3-44A8-3B7D-7DF45DF9C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205901" y="5729566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17">
            <a:extLst>
              <a:ext uri="{FF2B5EF4-FFF2-40B4-BE49-F238E27FC236}">
                <a16:creationId xmlns:a16="http://schemas.microsoft.com/office/drawing/2014/main" id="{64942326-2798-8D98-92F6-C443AF63DE07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14" name="Elipse 18">
              <a:extLst>
                <a:ext uri="{FF2B5EF4-FFF2-40B4-BE49-F238E27FC236}">
                  <a16:creationId xmlns:a16="http://schemas.microsoft.com/office/drawing/2014/main" id="{045EB6F4-8881-0981-73E2-566A5B221CEF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19" descr="Disco con relleno sólido">
              <a:extLst>
                <a:ext uri="{FF2B5EF4-FFF2-40B4-BE49-F238E27FC236}">
                  <a16:creationId xmlns:a16="http://schemas.microsoft.com/office/drawing/2014/main" id="{DC9CA804-8502-0421-9277-045E1053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20">
            <a:extLst>
              <a:ext uri="{FF2B5EF4-FFF2-40B4-BE49-F238E27FC236}">
                <a16:creationId xmlns:a16="http://schemas.microsoft.com/office/drawing/2014/main" id="{3376313C-E2E4-3F57-F5E3-0A462D5BE209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21">
              <a:extLst>
                <a:ext uri="{FF2B5EF4-FFF2-40B4-BE49-F238E27FC236}">
                  <a16:creationId xmlns:a16="http://schemas.microsoft.com/office/drawing/2014/main" id="{4C74EF67-1F76-C712-62B2-9907DFDED269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32" descr="Objetivo con relleno sólido">
              <a:extLst>
                <a:ext uri="{FF2B5EF4-FFF2-40B4-BE49-F238E27FC236}">
                  <a16:creationId xmlns:a16="http://schemas.microsoft.com/office/drawing/2014/main" id="{A3F44137-D3E6-0964-418E-E194669E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33">
            <a:extLst>
              <a:ext uri="{FF2B5EF4-FFF2-40B4-BE49-F238E27FC236}">
                <a16:creationId xmlns:a16="http://schemas.microsoft.com/office/drawing/2014/main" id="{DAE0F1AC-A75E-73DF-ABF7-5C347CFDA3AC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0" name="Elipse 34">
              <a:extLst>
                <a:ext uri="{FF2B5EF4-FFF2-40B4-BE49-F238E27FC236}">
                  <a16:creationId xmlns:a16="http://schemas.microsoft.com/office/drawing/2014/main" id="{8A493CA3-E24E-BB4A-D420-83A29912D637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Presentación con gráfico circular con relleno sólido">
              <a:extLst>
                <a:ext uri="{FF2B5EF4-FFF2-40B4-BE49-F238E27FC236}">
                  <a16:creationId xmlns:a16="http://schemas.microsoft.com/office/drawing/2014/main" id="{3FCB2B41-295E-204B-1898-AA05A840D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19789649-99DE-022C-F0EF-DB3F1607807D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F423B829-A5D6-1ED1-1689-25B80477B717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Engranajes con relleno sólido">
              <a:extLst>
                <a:ext uri="{FF2B5EF4-FFF2-40B4-BE49-F238E27FC236}">
                  <a16:creationId xmlns:a16="http://schemas.microsoft.com/office/drawing/2014/main" id="{B7687761-4D89-8AF6-12DA-E6E17ADE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C3742E-DA79-453F-5E6C-62E5BFD3837D}"/>
              </a:ext>
            </a:extLst>
          </p:cNvPr>
          <p:cNvSpPr txBox="1"/>
          <p:nvPr/>
        </p:nvSpPr>
        <p:spPr>
          <a:xfrm>
            <a:off x="4765731" y="1376496"/>
            <a:ext cx="6317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Forecasting through deep learning and modal decomposition in two-phase concentric jets</a:t>
            </a:r>
            <a:endParaRPr lang="en-US" dirty="0"/>
          </a:p>
        </p:txBody>
      </p:sp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D19BD28A-3CC5-467D-3902-C7719B1D8E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5" y="1312648"/>
            <a:ext cx="4348505" cy="1715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710CE92-3506-28B2-C756-F3B815A180A9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02808F-C372-6303-BA9C-8385356F728E}"/>
              </a:ext>
            </a:extLst>
          </p:cNvPr>
          <p:cNvSpPr txBox="1"/>
          <p:nvPr/>
        </p:nvSpPr>
        <p:spPr>
          <a:xfrm>
            <a:off x="741088" y="2726075"/>
            <a:ext cx="355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17"/>
              </a:rPr>
              <a:t>https://doi.org/10.48550/arXiv.2212.12731</a:t>
            </a:r>
            <a:endParaRPr lang="en-US" sz="1400" dirty="0"/>
          </a:p>
        </p:txBody>
      </p:sp>
      <p:pic>
        <p:nvPicPr>
          <p:cNvPr id="28" name="Picture 2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9816A57-CE80-3D28-D7DF-561EA8555F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04" y="4998736"/>
            <a:ext cx="1985490" cy="7776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52CCAEC-474D-1BA9-8FCF-30B07FFAF51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2" y="3301482"/>
            <a:ext cx="4348505" cy="7212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3CE79FAA-C441-BF22-93B9-DD37CE81139E}"/>
              </a:ext>
            </a:extLst>
          </p:cNvPr>
          <p:cNvSpPr/>
          <p:nvPr/>
        </p:nvSpPr>
        <p:spPr>
          <a:xfrm>
            <a:off x="428021" y="4169622"/>
            <a:ext cx="895682" cy="707242"/>
          </a:xfrm>
          <a:prstGeom prst="ellipse">
            <a:avLst/>
          </a:prstGeom>
          <a:noFill/>
          <a:ln w="38100">
            <a:solidFill>
              <a:srgbClr val="FFCB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7C82B3E-6BE9-FBC0-7185-F10D4E6D87C4}"/>
              </a:ext>
            </a:extLst>
          </p:cNvPr>
          <p:cNvCxnSpPr>
            <a:cxnSpLocks/>
          </p:cNvCxnSpPr>
          <p:nvPr/>
        </p:nvCxnSpPr>
        <p:spPr>
          <a:xfrm>
            <a:off x="1072416" y="4963088"/>
            <a:ext cx="589988" cy="504618"/>
          </a:xfrm>
          <a:prstGeom prst="straightConnector1">
            <a:avLst/>
          </a:prstGeom>
          <a:ln w="38100">
            <a:solidFill>
              <a:srgbClr val="FFCB7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76623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F172D009-7079-E8B3-F2F2-8466CC8F3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1" y="4150109"/>
            <a:ext cx="4348505" cy="7212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" name="Rectángulo 3">
            <a:extLst>
              <a:ext uri="{FF2B5EF4-FFF2-40B4-BE49-F238E27FC236}">
                <a16:creationId xmlns:a16="http://schemas.microsoft.com/office/drawing/2014/main" id="{592BBC45-EC05-7366-298E-0C4B1DB8E58D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B40367A7-12AA-5DB4-A048-6A42A232AEF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1">
            <a:extLst>
              <a:ext uri="{FF2B5EF4-FFF2-40B4-BE49-F238E27FC236}">
                <a16:creationId xmlns:a16="http://schemas.microsoft.com/office/drawing/2014/main" id="{01E99E25-89A6-3279-39C1-1B36BA0E7182}"/>
              </a:ext>
            </a:extLst>
          </p:cNvPr>
          <p:cNvSpPr/>
          <p:nvPr/>
        </p:nvSpPr>
        <p:spPr>
          <a:xfrm>
            <a:off x="3960001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1">
            <a:extLst>
              <a:ext uri="{FF2B5EF4-FFF2-40B4-BE49-F238E27FC236}">
                <a16:creationId xmlns:a16="http://schemas.microsoft.com/office/drawing/2014/main" id="{C810B07F-2EEF-E82A-2A4F-3509F07970DC}"/>
              </a:ext>
            </a:extLst>
          </p:cNvPr>
          <p:cNvSpPr txBox="1"/>
          <p:nvPr/>
        </p:nvSpPr>
        <p:spPr>
          <a:xfrm>
            <a:off x="3031171" y="314425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Motivation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11">
            <a:extLst>
              <a:ext uri="{FF2B5EF4-FFF2-40B4-BE49-F238E27FC236}">
                <a16:creationId xmlns:a16="http://schemas.microsoft.com/office/drawing/2014/main" id="{8F32646F-2EAF-2554-690E-530F89CF3DE9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12">
              <a:extLst>
                <a:ext uri="{FF2B5EF4-FFF2-40B4-BE49-F238E27FC236}">
                  <a16:creationId xmlns:a16="http://schemas.microsoft.com/office/drawing/2014/main" id="{26AFF7B3-A25B-F5DF-EC9C-B00BA8A3288A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13" descr="Hogar con relleno sólido">
              <a:extLst>
                <a:ext uri="{FF2B5EF4-FFF2-40B4-BE49-F238E27FC236}">
                  <a16:creationId xmlns:a16="http://schemas.microsoft.com/office/drawing/2014/main" id="{B9A078B8-98F9-36B5-1C5B-1CF1BFDF2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14">
            <a:extLst>
              <a:ext uri="{FF2B5EF4-FFF2-40B4-BE49-F238E27FC236}">
                <a16:creationId xmlns:a16="http://schemas.microsoft.com/office/drawing/2014/main" id="{83FE4B26-CF62-12C9-BBA3-5C666AD44CC0}"/>
              </a:ext>
            </a:extLst>
          </p:cNvPr>
          <p:cNvGrpSpPr/>
          <p:nvPr/>
        </p:nvGrpSpPr>
        <p:grpSpPr>
          <a:xfrm>
            <a:off x="4140000" y="5677198"/>
            <a:ext cx="539998" cy="539998"/>
            <a:chOff x="4140000" y="5677198"/>
            <a:chExt cx="539998" cy="539998"/>
          </a:xfrm>
        </p:grpSpPr>
        <p:sp>
          <p:nvSpPr>
            <p:cNvPr id="11" name="Elipse 15">
              <a:extLst>
                <a:ext uri="{FF2B5EF4-FFF2-40B4-BE49-F238E27FC236}">
                  <a16:creationId xmlns:a16="http://schemas.microsoft.com/office/drawing/2014/main" id="{A95A2B0B-9F4C-AFE6-F925-54678D28CEF2}"/>
                </a:ext>
              </a:extLst>
            </p:cNvPr>
            <p:cNvSpPr/>
            <p:nvPr/>
          </p:nvSpPr>
          <p:spPr>
            <a:xfrm>
              <a:off x="4140000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16" descr="Documento con relleno sólido">
              <a:extLst>
                <a:ext uri="{FF2B5EF4-FFF2-40B4-BE49-F238E27FC236}">
                  <a16:creationId xmlns:a16="http://schemas.microsoft.com/office/drawing/2014/main" id="{3D4D591D-70C3-44A8-3B7D-7DF45DF9C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205901" y="5729566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17">
            <a:extLst>
              <a:ext uri="{FF2B5EF4-FFF2-40B4-BE49-F238E27FC236}">
                <a16:creationId xmlns:a16="http://schemas.microsoft.com/office/drawing/2014/main" id="{64942326-2798-8D98-92F6-C443AF63DE07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14" name="Elipse 18">
              <a:extLst>
                <a:ext uri="{FF2B5EF4-FFF2-40B4-BE49-F238E27FC236}">
                  <a16:creationId xmlns:a16="http://schemas.microsoft.com/office/drawing/2014/main" id="{045EB6F4-8881-0981-73E2-566A5B221CEF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19" descr="Disco con relleno sólido">
              <a:extLst>
                <a:ext uri="{FF2B5EF4-FFF2-40B4-BE49-F238E27FC236}">
                  <a16:creationId xmlns:a16="http://schemas.microsoft.com/office/drawing/2014/main" id="{DC9CA804-8502-0421-9277-045E1053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20">
            <a:extLst>
              <a:ext uri="{FF2B5EF4-FFF2-40B4-BE49-F238E27FC236}">
                <a16:creationId xmlns:a16="http://schemas.microsoft.com/office/drawing/2014/main" id="{3376313C-E2E4-3F57-F5E3-0A462D5BE209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21">
              <a:extLst>
                <a:ext uri="{FF2B5EF4-FFF2-40B4-BE49-F238E27FC236}">
                  <a16:creationId xmlns:a16="http://schemas.microsoft.com/office/drawing/2014/main" id="{4C74EF67-1F76-C712-62B2-9907DFDED269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32" descr="Objetivo con relleno sólido">
              <a:extLst>
                <a:ext uri="{FF2B5EF4-FFF2-40B4-BE49-F238E27FC236}">
                  <a16:creationId xmlns:a16="http://schemas.microsoft.com/office/drawing/2014/main" id="{A3F44137-D3E6-0964-418E-E194669E3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33">
            <a:extLst>
              <a:ext uri="{FF2B5EF4-FFF2-40B4-BE49-F238E27FC236}">
                <a16:creationId xmlns:a16="http://schemas.microsoft.com/office/drawing/2014/main" id="{DAE0F1AC-A75E-73DF-ABF7-5C347CFDA3AC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0" name="Elipse 34">
              <a:extLst>
                <a:ext uri="{FF2B5EF4-FFF2-40B4-BE49-F238E27FC236}">
                  <a16:creationId xmlns:a16="http://schemas.microsoft.com/office/drawing/2014/main" id="{8A493CA3-E24E-BB4A-D420-83A29912D637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5" descr="Presentación con gráfico circular con relleno sólido">
              <a:extLst>
                <a:ext uri="{FF2B5EF4-FFF2-40B4-BE49-F238E27FC236}">
                  <a16:creationId xmlns:a16="http://schemas.microsoft.com/office/drawing/2014/main" id="{3FCB2B41-295E-204B-1898-AA05A840D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19789649-99DE-022C-F0EF-DB3F1607807D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F423B829-A5D6-1ED1-1689-25B80477B717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Engranajes con relleno sólido">
              <a:extLst>
                <a:ext uri="{FF2B5EF4-FFF2-40B4-BE49-F238E27FC236}">
                  <a16:creationId xmlns:a16="http://schemas.microsoft.com/office/drawing/2014/main" id="{B7687761-4D89-8AF6-12DA-E6E17ADED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C3742E-DA79-453F-5E6C-62E5BFD3837D}"/>
              </a:ext>
            </a:extLst>
          </p:cNvPr>
          <p:cNvSpPr txBox="1"/>
          <p:nvPr/>
        </p:nvSpPr>
        <p:spPr>
          <a:xfrm>
            <a:off x="4765731" y="1376496"/>
            <a:ext cx="631767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Forecasting through deep learning and modal decomposition in two-phase concentric jets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work we proposed two forecasting models based entirely on deep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contrast to the other published works (</a:t>
            </a:r>
            <a:r>
              <a:rPr lang="en-US" dirty="0" err="1"/>
              <a:t>HybridDL</a:t>
            </a:r>
            <a:r>
              <a:rPr lang="en-US" dirty="0"/>
              <a:t>) in this case the data sets are directly pass into the models with no previous preprocess like SVD.</a:t>
            </a:r>
          </a:p>
        </p:txBody>
      </p:sp>
      <p:pic>
        <p:nvPicPr>
          <p:cNvPr id="30" name="Picture 29" descr="Graphical user interface, chart, application, PowerPoint, surface chart&#10;&#10;Description automatically generated">
            <a:extLst>
              <a:ext uri="{FF2B5EF4-FFF2-40B4-BE49-F238E27FC236}">
                <a16:creationId xmlns:a16="http://schemas.microsoft.com/office/drawing/2014/main" id="{BAD399AC-6F72-891D-9F38-828DCEA3FA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95" y="4516437"/>
            <a:ext cx="3379096" cy="1153678"/>
          </a:xfrm>
          <a:prstGeom prst="rect">
            <a:avLst/>
          </a:prstGeom>
        </p:spPr>
      </p:pic>
      <p:pic>
        <p:nvPicPr>
          <p:cNvPr id="32" name="Picture 31" descr="Graphical user interface, chart, bar chart, PowerPoint&#10;&#10;Description automatically generated">
            <a:extLst>
              <a:ext uri="{FF2B5EF4-FFF2-40B4-BE49-F238E27FC236}">
                <a16:creationId xmlns:a16="http://schemas.microsoft.com/office/drawing/2014/main" id="{3CB38F2B-045B-B6B8-2541-09CF73AFD07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998" y="4169622"/>
            <a:ext cx="3379097" cy="1132895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D19BD28A-3CC5-467D-3902-C7719B1D8E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5" y="1312648"/>
            <a:ext cx="4348505" cy="1715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710CE92-3506-28B2-C756-F3B815A180A9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02808F-C372-6303-BA9C-8385356F728E}"/>
              </a:ext>
            </a:extLst>
          </p:cNvPr>
          <p:cNvSpPr txBox="1"/>
          <p:nvPr/>
        </p:nvSpPr>
        <p:spPr>
          <a:xfrm>
            <a:off x="741088" y="2726075"/>
            <a:ext cx="3557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linkClick r:id="rId19"/>
              </a:rPr>
              <a:t>https://doi.org/10.48550/arXiv.2212.12731</a:t>
            </a:r>
            <a:endParaRPr lang="en-US" sz="1400" dirty="0"/>
          </a:p>
        </p:txBody>
      </p:sp>
      <p:pic>
        <p:nvPicPr>
          <p:cNvPr id="28" name="Picture 2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9816A57-CE80-3D28-D7DF-561EA8555F4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04" y="4998736"/>
            <a:ext cx="1985490" cy="7776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52CCAEC-474D-1BA9-8FCF-30B07FFAF51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2" y="3301482"/>
            <a:ext cx="4348505" cy="72121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3CE79FAA-C441-BF22-93B9-DD37CE81139E}"/>
              </a:ext>
            </a:extLst>
          </p:cNvPr>
          <p:cNvSpPr/>
          <p:nvPr/>
        </p:nvSpPr>
        <p:spPr>
          <a:xfrm>
            <a:off x="428021" y="4169622"/>
            <a:ext cx="895682" cy="707242"/>
          </a:xfrm>
          <a:prstGeom prst="ellipse">
            <a:avLst/>
          </a:prstGeom>
          <a:noFill/>
          <a:ln w="38100">
            <a:solidFill>
              <a:srgbClr val="FFCB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7C82B3E-6BE9-FBC0-7185-F10D4E6D87C4}"/>
              </a:ext>
            </a:extLst>
          </p:cNvPr>
          <p:cNvCxnSpPr>
            <a:cxnSpLocks/>
          </p:cNvCxnSpPr>
          <p:nvPr/>
        </p:nvCxnSpPr>
        <p:spPr>
          <a:xfrm>
            <a:off x="1072416" y="4963088"/>
            <a:ext cx="589988" cy="504618"/>
          </a:xfrm>
          <a:prstGeom prst="straightConnector1">
            <a:avLst/>
          </a:prstGeom>
          <a:ln w="38100">
            <a:solidFill>
              <a:srgbClr val="FFCB7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35">
            <a:extLst>
              <a:ext uri="{FF2B5EF4-FFF2-40B4-BE49-F238E27FC236}">
                <a16:creationId xmlns:a16="http://schemas.microsoft.com/office/drawing/2014/main" id="{F3C48DF6-C3C7-7DF5-DD0D-DFB2536B08D5}"/>
              </a:ext>
            </a:extLst>
          </p:cNvPr>
          <p:cNvSpPr txBox="1"/>
          <p:nvPr/>
        </p:nvSpPr>
        <p:spPr>
          <a:xfrm>
            <a:off x="-5055130" y="314425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Methodology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3282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wipe dir="d"/>
      </p:transition>
    </mc:Choice>
    <mc:Fallback xmlns="">
      <p:transition spd="slow">
        <p:wipe dir="d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620510B6-1185-6522-9111-8FECDA25E0C5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B27D94A-1667-731F-64C5-2201DBC21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33">
            <a:extLst>
              <a:ext uri="{FF2B5EF4-FFF2-40B4-BE49-F238E27FC236}">
                <a16:creationId xmlns:a16="http://schemas.microsoft.com/office/drawing/2014/main" id="{F3306782-1689-1696-3B4B-8EDA1A10830A}"/>
              </a:ext>
            </a:extLst>
          </p:cNvPr>
          <p:cNvSpPr/>
          <p:nvPr/>
        </p:nvSpPr>
        <p:spPr>
          <a:xfrm>
            <a:off x="5579997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5">
            <a:extLst>
              <a:ext uri="{FF2B5EF4-FFF2-40B4-BE49-F238E27FC236}">
                <a16:creationId xmlns:a16="http://schemas.microsoft.com/office/drawing/2014/main" id="{C70E50C5-6846-BF3B-D02B-ED609C30B8CC}"/>
              </a:ext>
            </a:extLst>
          </p:cNvPr>
          <p:cNvSpPr txBox="1"/>
          <p:nvPr/>
        </p:nvSpPr>
        <p:spPr>
          <a:xfrm>
            <a:off x="30311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Methodology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39">
            <a:extLst>
              <a:ext uri="{FF2B5EF4-FFF2-40B4-BE49-F238E27FC236}">
                <a16:creationId xmlns:a16="http://schemas.microsoft.com/office/drawing/2014/main" id="{C3DEB89E-B028-3A4C-796B-A4AC82F26BF1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40">
              <a:extLst>
                <a:ext uri="{FF2B5EF4-FFF2-40B4-BE49-F238E27FC236}">
                  <a16:creationId xmlns:a16="http://schemas.microsoft.com/office/drawing/2014/main" id="{E351B5EA-99BC-86C4-DC5D-023E7827FE0F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41" descr="Hogar con relleno sólido">
              <a:extLst>
                <a:ext uri="{FF2B5EF4-FFF2-40B4-BE49-F238E27FC236}">
                  <a16:creationId xmlns:a16="http://schemas.microsoft.com/office/drawing/2014/main" id="{8089BA11-60BC-FDF4-02E1-BADF31EFC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42">
            <a:extLst>
              <a:ext uri="{FF2B5EF4-FFF2-40B4-BE49-F238E27FC236}">
                <a16:creationId xmlns:a16="http://schemas.microsoft.com/office/drawing/2014/main" id="{F30E29A2-A17E-D01C-D897-D0678F126431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11" name="Elipse 43">
              <a:extLst>
                <a:ext uri="{FF2B5EF4-FFF2-40B4-BE49-F238E27FC236}">
                  <a16:creationId xmlns:a16="http://schemas.microsoft.com/office/drawing/2014/main" id="{DA8A4F0A-A7FD-9B26-6954-1432B8A66DAE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44" descr="Documento con relleno sólido">
              <a:extLst>
                <a:ext uri="{FF2B5EF4-FFF2-40B4-BE49-F238E27FC236}">
                  <a16:creationId xmlns:a16="http://schemas.microsoft.com/office/drawing/2014/main" id="{8760DB12-1DC2-5C2B-A4DC-025752E9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45">
            <a:extLst>
              <a:ext uri="{FF2B5EF4-FFF2-40B4-BE49-F238E27FC236}">
                <a16:creationId xmlns:a16="http://schemas.microsoft.com/office/drawing/2014/main" id="{FC692E3D-4E9C-18D2-D59C-E899E1994C54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14" name="Elipse 46">
              <a:extLst>
                <a:ext uri="{FF2B5EF4-FFF2-40B4-BE49-F238E27FC236}">
                  <a16:creationId xmlns:a16="http://schemas.microsoft.com/office/drawing/2014/main" id="{7C243553-96C5-C0E5-30C4-A0972E7D42E6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47" descr="Disco con relleno sólido">
              <a:extLst>
                <a:ext uri="{FF2B5EF4-FFF2-40B4-BE49-F238E27FC236}">
                  <a16:creationId xmlns:a16="http://schemas.microsoft.com/office/drawing/2014/main" id="{5BB5B32B-4F34-AA10-C9B9-183D170F6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48">
            <a:extLst>
              <a:ext uri="{FF2B5EF4-FFF2-40B4-BE49-F238E27FC236}">
                <a16:creationId xmlns:a16="http://schemas.microsoft.com/office/drawing/2014/main" id="{F1720790-2F64-F794-7C3F-C4EA19E9BA3B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49">
              <a:extLst>
                <a:ext uri="{FF2B5EF4-FFF2-40B4-BE49-F238E27FC236}">
                  <a16:creationId xmlns:a16="http://schemas.microsoft.com/office/drawing/2014/main" id="{B16C0FB1-279E-38A3-D59A-84027FD159BC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50" descr="Objetivo con relleno sólido">
              <a:extLst>
                <a:ext uri="{FF2B5EF4-FFF2-40B4-BE49-F238E27FC236}">
                  <a16:creationId xmlns:a16="http://schemas.microsoft.com/office/drawing/2014/main" id="{26EC4CFB-8A20-657A-DD27-BD9F210E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51">
            <a:extLst>
              <a:ext uri="{FF2B5EF4-FFF2-40B4-BE49-F238E27FC236}">
                <a16:creationId xmlns:a16="http://schemas.microsoft.com/office/drawing/2014/main" id="{A8E2DDAD-733E-78AE-E68B-F1D219970460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0" name="Elipse 52">
              <a:extLst>
                <a:ext uri="{FF2B5EF4-FFF2-40B4-BE49-F238E27FC236}">
                  <a16:creationId xmlns:a16="http://schemas.microsoft.com/office/drawing/2014/main" id="{BE95B420-EB83-2DC5-7B55-28DE8DDAE0D2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53" descr="Presentación con gráfico circular con relleno sólido">
              <a:extLst>
                <a:ext uri="{FF2B5EF4-FFF2-40B4-BE49-F238E27FC236}">
                  <a16:creationId xmlns:a16="http://schemas.microsoft.com/office/drawing/2014/main" id="{74784C03-2D8A-9DE7-4928-FEAC7F68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54">
            <a:extLst>
              <a:ext uri="{FF2B5EF4-FFF2-40B4-BE49-F238E27FC236}">
                <a16:creationId xmlns:a16="http://schemas.microsoft.com/office/drawing/2014/main" id="{2D5D5410-08EE-F877-39D6-9957F47E1539}"/>
              </a:ext>
            </a:extLst>
          </p:cNvPr>
          <p:cNvGrpSpPr/>
          <p:nvPr/>
        </p:nvGrpSpPr>
        <p:grpSpPr>
          <a:xfrm>
            <a:off x="5759999" y="5677197"/>
            <a:ext cx="539998" cy="539998"/>
            <a:chOff x="5759999" y="5677197"/>
            <a:chExt cx="539998" cy="539998"/>
          </a:xfrm>
        </p:grpSpPr>
        <p:sp>
          <p:nvSpPr>
            <p:cNvPr id="23" name="Elipse 55">
              <a:extLst>
                <a:ext uri="{FF2B5EF4-FFF2-40B4-BE49-F238E27FC236}">
                  <a16:creationId xmlns:a16="http://schemas.microsoft.com/office/drawing/2014/main" id="{D1E48D98-910E-20E6-6DF8-C90479AFED6C}"/>
                </a:ext>
              </a:extLst>
            </p:cNvPr>
            <p:cNvSpPr/>
            <p:nvPr/>
          </p:nvSpPr>
          <p:spPr>
            <a:xfrm rot="1072164">
              <a:off x="5759999" y="5677197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56" descr="Engranajes con relleno sólido">
              <a:extLst>
                <a:ext uri="{FF2B5EF4-FFF2-40B4-BE49-F238E27FC236}">
                  <a16:creationId xmlns:a16="http://schemas.microsoft.com/office/drawing/2014/main" id="{D4E03026-E4BE-4ECA-87EA-3CBA6B30B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5712447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5FD3E28-FA35-3DDE-AD08-F2840809F3B6}"/>
              </a:ext>
            </a:extLst>
          </p:cNvPr>
          <p:cNvGrpSpPr/>
          <p:nvPr/>
        </p:nvGrpSpPr>
        <p:grpSpPr>
          <a:xfrm>
            <a:off x="595995" y="2266100"/>
            <a:ext cx="11000006" cy="2325799"/>
            <a:chOff x="507698" y="1684971"/>
            <a:chExt cx="11000006" cy="2325799"/>
          </a:xfrm>
        </p:grpSpPr>
        <p:grpSp>
          <p:nvGrpSpPr>
            <p:cNvPr id="40" name="Grupo 3">
              <a:extLst>
                <a:ext uri="{FF2B5EF4-FFF2-40B4-BE49-F238E27FC236}">
                  <a16:creationId xmlns:a16="http://schemas.microsoft.com/office/drawing/2014/main" id="{8C20158E-568C-8D03-9DFE-12DF049DFCA6}"/>
                </a:ext>
              </a:extLst>
            </p:cNvPr>
            <p:cNvGrpSpPr/>
            <p:nvPr/>
          </p:nvGrpSpPr>
          <p:grpSpPr>
            <a:xfrm>
              <a:off x="614319" y="2686016"/>
              <a:ext cx="1384800" cy="1080000"/>
              <a:chOff x="275265" y="1528326"/>
              <a:chExt cx="1384800" cy="1080000"/>
            </a:xfrm>
          </p:grpSpPr>
          <p:sp>
            <p:nvSpPr>
              <p:cNvPr id="41" name="Rectángulo 5">
                <a:extLst>
                  <a:ext uri="{FF2B5EF4-FFF2-40B4-BE49-F238E27FC236}">
                    <a16:creationId xmlns:a16="http://schemas.microsoft.com/office/drawing/2014/main" id="{F1D79468-C5F0-2122-02D7-A6CF9864D8FF}"/>
                  </a:ext>
                </a:extLst>
              </p:cNvPr>
              <p:cNvSpPr/>
              <p:nvPr/>
            </p:nvSpPr>
            <p:spPr>
              <a:xfrm>
                <a:off x="275265" y="1528326"/>
                <a:ext cx="1080000" cy="1080000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2" name="Rectángulo 7">
                <a:extLst>
                  <a:ext uri="{FF2B5EF4-FFF2-40B4-BE49-F238E27FC236}">
                    <a16:creationId xmlns:a16="http://schemas.microsoft.com/office/drawing/2014/main" id="{0790FF5E-C8BA-C200-64AA-C99EEF4F2460}"/>
                  </a:ext>
                </a:extLst>
              </p:cNvPr>
              <p:cNvSpPr/>
              <p:nvPr/>
            </p:nvSpPr>
            <p:spPr>
              <a:xfrm>
                <a:off x="427665" y="1528326"/>
                <a:ext cx="1080000" cy="1080000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43" name="Rectángulo 8">
                <a:extLst>
                  <a:ext uri="{FF2B5EF4-FFF2-40B4-BE49-F238E27FC236}">
                    <a16:creationId xmlns:a16="http://schemas.microsoft.com/office/drawing/2014/main" id="{F864E533-88AF-2246-4673-B439C4113D3F}"/>
                  </a:ext>
                </a:extLst>
              </p:cNvPr>
              <p:cNvSpPr/>
              <p:nvPr/>
            </p:nvSpPr>
            <p:spPr>
              <a:xfrm>
                <a:off x="580065" y="1528326"/>
                <a:ext cx="1080000" cy="1080000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grpSp>
          <p:nvGrpSpPr>
            <p:cNvPr id="44" name="Grupo 9">
              <a:extLst>
                <a:ext uri="{FF2B5EF4-FFF2-40B4-BE49-F238E27FC236}">
                  <a16:creationId xmlns:a16="http://schemas.microsoft.com/office/drawing/2014/main" id="{B60827D5-9C5B-1458-8B4E-A164F849635F}"/>
                </a:ext>
              </a:extLst>
            </p:cNvPr>
            <p:cNvGrpSpPr/>
            <p:nvPr/>
          </p:nvGrpSpPr>
          <p:grpSpPr>
            <a:xfrm>
              <a:off x="1487984" y="3208016"/>
              <a:ext cx="264600" cy="36000"/>
              <a:chOff x="1367734" y="1986134"/>
              <a:chExt cx="264600" cy="36000"/>
            </a:xfrm>
          </p:grpSpPr>
          <p:sp>
            <p:nvSpPr>
              <p:cNvPr id="45" name="Elipse 10">
                <a:extLst>
                  <a:ext uri="{FF2B5EF4-FFF2-40B4-BE49-F238E27FC236}">
                    <a16:creationId xmlns:a16="http://schemas.microsoft.com/office/drawing/2014/main" id="{2E229F22-2613-9500-8C86-5D14CC03CB3C}"/>
                  </a:ext>
                </a:extLst>
              </p:cNvPr>
              <p:cNvSpPr/>
              <p:nvPr/>
            </p:nvSpPr>
            <p:spPr>
              <a:xfrm>
                <a:off x="1367734" y="1986134"/>
                <a:ext cx="36000" cy="36000"/>
              </a:xfrm>
              <a:prstGeom prst="ellipse">
                <a:avLst/>
              </a:prstGeom>
              <a:solidFill>
                <a:srgbClr val="0C2521"/>
              </a:solidFill>
              <a:ln>
                <a:solidFill>
                  <a:srgbClr val="0C25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6" name="Elipse 12">
                <a:extLst>
                  <a:ext uri="{FF2B5EF4-FFF2-40B4-BE49-F238E27FC236}">
                    <a16:creationId xmlns:a16="http://schemas.microsoft.com/office/drawing/2014/main" id="{C44D11C5-A771-9ADA-CA55-86150EACED08}"/>
                  </a:ext>
                </a:extLst>
              </p:cNvPr>
              <p:cNvSpPr/>
              <p:nvPr/>
            </p:nvSpPr>
            <p:spPr>
              <a:xfrm>
                <a:off x="1479934" y="1986134"/>
                <a:ext cx="36000" cy="36000"/>
              </a:xfrm>
              <a:prstGeom prst="ellipse">
                <a:avLst/>
              </a:prstGeom>
              <a:solidFill>
                <a:srgbClr val="0C2521"/>
              </a:solidFill>
              <a:ln>
                <a:solidFill>
                  <a:srgbClr val="0C25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Elipse 13">
                <a:extLst>
                  <a:ext uri="{FF2B5EF4-FFF2-40B4-BE49-F238E27FC236}">
                    <a16:creationId xmlns:a16="http://schemas.microsoft.com/office/drawing/2014/main" id="{E79619B6-DF1E-244E-AAA6-4C62DDD288FA}"/>
                  </a:ext>
                </a:extLst>
              </p:cNvPr>
              <p:cNvSpPr/>
              <p:nvPr/>
            </p:nvSpPr>
            <p:spPr>
              <a:xfrm>
                <a:off x="1596334" y="1986134"/>
                <a:ext cx="36000" cy="36000"/>
              </a:xfrm>
              <a:prstGeom prst="ellipse">
                <a:avLst/>
              </a:prstGeom>
              <a:solidFill>
                <a:srgbClr val="0C2521"/>
              </a:solidFill>
              <a:ln>
                <a:solidFill>
                  <a:srgbClr val="0C25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grpSp>
          <p:nvGrpSpPr>
            <p:cNvPr id="48" name="Grupo 14">
              <a:extLst>
                <a:ext uri="{FF2B5EF4-FFF2-40B4-BE49-F238E27FC236}">
                  <a16:creationId xmlns:a16="http://schemas.microsoft.com/office/drawing/2014/main" id="{34461E29-D4B2-96C0-5421-FB17B9E8FCDD}"/>
                </a:ext>
              </a:extLst>
            </p:cNvPr>
            <p:cNvGrpSpPr/>
            <p:nvPr/>
          </p:nvGrpSpPr>
          <p:grpSpPr>
            <a:xfrm>
              <a:off x="1682809" y="2677332"/>
              <a:ext cx="1225975" cy="1080000"/>
              <a:chOff x="1521787" y="1528326"/>
              <a:chExt cx="1225975" cy="1080000"/>
            </a:xfrm>
          </p:grpSpPr>
          <p:sp>
            <p:nvSpPr>
              <p:cNvPr id="49" name="Rectángulo 15">
                <a:extLst>
                  <a:ext uri="{FF2B5EF4-FFF2-40B4-BE49-F238E27FC236}">
                    <a16:creationId xmlns:a16="http://schemas.microsoft.com/office/drawing/2014/main" id="{4E4D10C6-2D6B-8113-BCAE-6284F2A8EE8F}"/>
                  </a:ext>
                </a:extLst>
              </p:cNvPr>
              <p:cNvSpPr/>
              <p:nvPr/>
            </p:nvSpPr>
            <p:spPr>
              <a:xfrm>
                <a:off x="1521787" y="1528326"/>
                <a:ext cx="1080000" cy="1080000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50" name="Rectángulo 16">
                <a:extLst>
                  <a:ext uri="{FF2B5EF4-FFF2-40B4-BE49-F238E27FC236}">
                    <a16:creationId xmlns:a16="http://schemas.microsoft.com/office/drawing/2014/main" id="{B823A77E-129D-4320-09AC-79E295D8435E}"/>
                  </a:ext>
                </a:extLst>
              </p:cNvPr>
              <p:cNvSpPr/>
              <p:nvPr/>
            </p:nvSpPr>
            <p:spPr>
              <a:xfrm>
                <a:off x="1667762" y="1528326"/>
                <a:ext cx="1080000" cy="1080000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562E5BB0-EDAB-01F2-C627-566000D45188}"/>
                </a:ext>
              </a:extLst>
            </p:cNvPr>
            <p:cNvSpPr/>
            <p:nvPr/>
          </p:nvSpPr>
          <p:spPr>
            <a:xfrm rot="5400000">
              <a:off x="1580914" y="1257799"/>
              <a:ext cx="361273" cy="2294464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6B49D9D-E63E-D67A-564E-57B723AE2D2B}"/>
                </a:ext>
              </a:extLst>
            </p:cNvPr>
            <p:cNvSpPr txBox="1"/>
            <p:nvPr/>
          </p:nvSpPr>
          <p:spPr>
            <a:xfrm>
              <a:off x="507698" y="1719786"/>
              <a:ext cx="2507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/>
                <a:t>10 </a:t>
              </a:r>
              <a:r>
                <a:rPr lang="es-ES" dirty="0" err="1"/>
                <a:t>previous</a:t>
              </a:r>
              <a:r>
                <a:rPr lang="es-ES" dirty="0"/>
                <a:t> </a:t>
              </a:r>
              <a:r>
                <a:rPr lang="es-ES" dirty="0" err="1"/>
                <a:t>samples</a:t>
              </a:r>
              <a:endParaRPr lang="en-US" dirty="0"/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659B23B-5A46-E39A-4445-94175F9C33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0002" y="2473234"/>
              <a:ext cx="1451038" cy="5834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71359F3-E16C-886E-DEA9-F5CCF9DE4DFD}"/>
                </a:ext>
              </a:extLst>
            </p:cNvPr>
            <p:cNvCxnSpPr>
              <a:cxnSpLocks/>
            </p:cNvCxnSpPr>
            <p:nvPr/>
          </p:nvCxnSpPr>
          <p:spPr>
            <a:xfrm>
              <a:off x="3067609" y="3056709"/>
              <a:ext cx="1443431" cy="54755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DD68998A-34D2-8B52-2DCA-BF3717462C31}"/>
                </a:ext>
              </a:extLst>
            </p:cNvPr>
            <p:cNvSpPr/>
            <p:nvPr/>
          </p:nvSpPr>
          <p:spPr>
            <a:xfrm>
              <a:off x="4637900" y="2089118"/>
              <a:ext cx="1602257" cy="787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/>
                <a:t>RNN </a:t>
              </a:r>
              <a:r>
                <a:rPr lang="es-ES" sz="2000" dirty="0" err="1"/>
                <a:t>model</a:t>
              </a:r>
              <a:endParaRPr lang="en-US" sz="2000" dirty="0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5DED322B-16E5-0805-8CBD-1F38623DE7D9}"/>
                </a:ext>
              </a:extLst>
            </p:cNvPr>
            <p:cNvSpPr/>
            <p:nvPr/>
          </p:nvSpPr>
          <p:spPr>
            <a:xfrm>
              <a:off x="4635706" y="3217332"/>
              <a:ext cx="1602257" cy="7873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/>
                <a:t>CNN </a:t>
              </a:r>
              <a:r>
                <a:rPr lang="es-ES" sz="2000" dirty="0" err="1"/>
                <a:t>model</a:t>
              </a:r>
              <a:endParaRPr lang="en-US" sz="2000" dirty="0"/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0DD743D-2C99-FA66-9783-26AC747111AD}"/>
                </a:ext>
              </a:extLst>
            </p:cNvPr>
            <p:cNvCxnSpPr>
              <a:cxnSpLocks/>
            </p:cNvCxnSpPr>
            <p:nvPr/>
          </p:nvCxnSpPr>
          <p:spPr>
            <a:xfrm>
              <a:off x="6369821" y="2447194"/>
              <a:ext cx="153055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C6F82ED-6406-D397-9BF2-EC1129021222}"/>
                </a:ext>
              </a:extLst>
            </p:cNvPr>
            <p:cNvCxnSpPr>
              <a:cxnSpLocks/>
            </p:cNvCxnSpPr>
            <p:nvPr/>
          </p:nvCxnSpPr>
          <p:spPr>
            <a:xfrm>
              <a:off x="6389450" y="3614373"/>
              <a:ext cx="1530551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upo 14">
              <a:extLst>
                <a:ext uri="{FF2B5EF4-FFF2-40B4-BE49-F238E27FC236}">
                  <a16:creationId xmlns:a16="http://schemas.microsoft.com/office/drawing/2014/main" id="{3845A4F3-02BF-E20C-DE96-460439258FCB}"/>
                </a:ext>
              </a:extLst>
            </p:cNvPr>
            <p:cNvGrpSpPr/>
            <p:nvPr/>
          </p:nvGrpSpPr>
          <p:grpSpPr>
            <a:xfrm>
              <a:off x="7969274" y="1684971"/>
              <a:ext cx="1225975" cy="1080000"/>
              <a:chOff x="1521787" y="1528326"/>
              <a:chExt cx="1225975" cy="1080000"/>
            </a:xfrm>
          </p:grpSpPr>
          <p:sp>
            <p:nvSpPr>
              <p:cNvPr id="66" name="Rectángulo 15">
                <a:extLst>
                  <a:ext uri="{FF2B5EF4-FFF2-40B4-BE49-F238E27FC236}">
                    <a16:creationId xmlns:a16="http://schemas.microsoft.com/office/drawing/2014/main" id="{5FE152B7-8FF8-933E-C8AD-36E8C0EC9703}"/>
                  </a:ext>
                </a:extLst>
              </p:cNvPr>
              <p:cNvSpPr/>
              <p:nvPr/>
            </p:nvSpPr>
            <p:spPr>
              <a:xfrm>
                <a:off x="1521787" y="1528326"/>
                <a:ext cx="1080000" cy="1080000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67" name="Rectángulo 16">
                <a:extLst>
                  <a:ext uri="{FF2B5EF4-FFF2-40B4-BE49-F238E27FC236}">
                    <a16:creationId xmlns:a16="http://schemas.microsoft.com/office/drawing/2014/main" id="{7BE215F6-B0C7-BE43-C5C5-E818FA780340}"/>
                  </a:ext>
                </a:extLst>
              </p:cNvPr>
              <p:cNvSpPr/>
              <p:nvPr/>
            </p:nvSpPr>
            <p:spPr>
              <a:xfrm>
                <a:off x="1667762" y="1528326"/>
                <a:ext cx="1080000" cy="1080000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grpSp>
          <p:nvGrpSpPr>
            <p:cNvPr id="68" name="Grupo 14">
              <a:extLst>
                <a:ext uri="{FF2B5EF4-FFF2-40B4-BE49-F238E27FC236}">
                  <a16:creationId xmlns:a16="http://schemas.microsoft.com/office/drawing/2014/main" id="{FF68BA5A-3082-D3AD-1FB6-3E5B5F5501AB}"/>
                </a:ext>
              </a:extLst>
            </p:cNvPr>
            <p:cNvGrpSpPr/>
            <p:nvPr/>
          </p:nvGrpSpPr>
          <p:grpSpPr>
            <a:xfrm>
              <a:off x="7969274" y="2930770"/>
              <a:ext cx="1225975" cy="1080000"/>
              <a:chOff x="1521787" y="1528326"/>
              <a:chExt cx="1225975" cy="1080000"/>
            </a:xfrm>
          </p:grpSpPr>
          <p:sp>
            <p:nvSpPr>
              <p:cNvPr id="69" name="Rectángulo 15">
                <a:extLst>
                  <a:ext uri="{FF2B5EF4-FFF2-40B4-BE49-F238E27FC236}">
                    <a16:creationId xmlns:a16="http://schemas.microsoft.com/office/drawing/2014/main" id="{D72B2451-4778-8D86-5ABD-2F1DAE83CF78}"/>
                  </a:ext>
                </a:extLst>
              </p:cNvPr>
              <p:cNvSpPr/>
              <p:nvPr/>
            </p:nvSpPr>
            <p:spPr>
              <a:xfrm>
                <a:off x="1521787" y="1528326"/>
                <a:ext cx="1080000" cy="1080000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  <p:sp>
            <p:nvSpPr>
              <p:cNvPr id="70" name="Rectángulo 16">
                <a:extLst>
                  <a:ext uri="{FF2B5EF4-FFF2-40B4-BE49-F238E27FC236}">
                    <a16:creationId xmlns:a16="http://schemas.microsoft.com/office/drawing/2014/main" id="{017975D3-6FE9-70D5-B193-761CAB1FDD1B}"/>
                  </a:ext>
                </a:extLst>
              </p:cNvPr>
              <p:cNvSpPr/>
              <p:nvPr/>
            </p:nvSpPr>
            <p:spPr>
              <a:xfrm>
                <a:off x="1667762" y="1528326"/>
                <a:ext cx="1080000" cy="1080000"/>
              </a:xfrm>
              <a:prstGeom prst="rect">
                <a:avLst/>
              </a:prstGeom>
              <a:blipFill dpi="0"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scene3d>
                <a:camera prst="isometricRight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 dirty="0"/>
              </a:p>
            </p:txBody>
          </p:sp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98766B7-EDAB-F19C-5DD0-DE1C227DCAEE}"/>
                </a:ext>
              </a:extLst>
            </p:cNvPr>
            <p:cNvSpPr txBox="1"/>
            <p:nvPr/>
          </p:nvSpPr>
          <p:spPr>
            <a:xfrm>
              <a:off x="9000000" y="1904452"/>
              <a:ext cx="2507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/>
                <a:t>The</a:t>
              </a:r>
              <a:r>
                <a:rPr lang="es-ES" dirty="0"/>
                <a:t> 2 future </a:t>
              </a:r>
              <a:r>
                <a:rPr lang="es-ES" dirty="0" err="1"/>
                <a:t>samples</a:t>
              </a:r>
              <a:endParaRPr lang="en-US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84B45AD-4AE5-42BD-5012-AC944E3CA539}"/>
                </a:ext>
              </a:extLst>
            </p:cNvPr>
            <p:cNvSpPr txBox="1"/>
            <p:nvPr/>
          </p:nvSpPr>
          <p:spPr>
            <a:xfrm>
              <a:off x="8988471" y="3145819"/>
              <a:ext cx="2507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/>
                <a:t>The</a:t>
              </a:r>
              <a:r>
                <a:rPr lang="es-ES" dirty="0"/>
                <a:t> 2 future </a:t>
              </a:r>
              <a:r>
                <a:rPr lang="es-ES" dirty="0" err="1"/>
                <a:t>samples</a:t>
              </a:r>
              <a:endParaRPr lang="en-US" dirty="0"/>
            </a:p>
          </p:txBody>
        </p:sp>
      </p:grp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6F38A49-B48C-7335-BE21-8184D7F37BE0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620510B6-1185-6522-9111-8FECDA25E0C5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FB27D94A-1667-731F-64C5-2201DBC2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33">
            <a:extLst>
              <a:ext uri="{FF2B5EF4-FFF2-40B4-BE49-F238E27FC236}">
                <a16:creationId xmlns:a16="http://schemas.microsoft.com/office/drawing/2014/main" id="{F3306782-1689-1696-3B4B-8EDA1A10830A}"/>
              </a:ext>
            </a:extLst>
          </p:cNvPr>
          <p:cNvSpPr/>
          <p:nvPr/>
        </p:nvSpPr>
        <p:spPr>
          <a:xfrm>
            <a:off x="5579997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5">
            <a:extLst>
              <a:ext uri="{FF2B5EF4-FFF2-40B4-BE49-F238E27FC236}">
                <a16:creationId xmlns:a16="http://schemas.microsoft.com/office/drawing/2014/main" id="{C70E50C5-6846-BF3B-D02B-ED609C30B8CC}"/>
              </a:ext>
            </a:extLst>
          </p:cNvPr>
          <p:cNvSpPr txBox="1"/>
          <p:nvPr/>
        </p:nvSpPr>
        <p:spPr>
          <a:xfrm>
            <a:off x="3031171" y="334743"/>
            <a:ext cx="5537204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Methodology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39">
            <a:extLst>
              <a:ext uri="{FF2B5EF4-FFF2-40B4-BE49-F238E27FC236}">
                <a16:creationId xmlns:a16="http://schemas.microsoft.com/office/drawing/2014/main" id="{C3DEB89E-B028-3A4C-796B-A4AC82F26BF1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40">
              <a:extLst>
                <a:ext uri="{FF2B5EF4-FFF2-40B4-BE49-F238E27FC236}">
                  <a16:creationId xmlns:a16="http://schemas.microsoft.com/office/drawing/2014/main" id="{E351B5EA-99BC-86C4-DC5D-023E7827FE0F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41" descr="Hogar con relleno sólido">
              <a:extLst>
                <a:ext uri="{FF2B5EF4-FFF2-40B4-BE49-F238E27FC236}">
                  <a16:creationId xmlns:a16="http://schemas.microsoft.com/office/drawing/2014/main" id="{8089BA11-60BC-FDF4-02E1-BADF31EFC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42">
            <a:extLst>
              <a:ext uri="{FF2B5EF4-FFF2-40B4-BE49-F238E27FC236}">
                <a16:creationId xmlns:a16="http://schemas.microsoft.com/office/drawing/2014/main" id="{F30E29A2-A17E-D01C-D897-D0678F126431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11" name="Elipse 43">
              <a:extLst>
                <a:ext uri="{FF2B5EF4-FFF2-40B4-BE49-F238E27FC236}">
                  <a16:creationId xmlns:a16="http://schemas.microsoft.com/office/drawing/2014/main" id="{DA8A4F0A-A7FD-9B26-6954-1432B8A66DAE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44" descr="Documento con relleno sólido">
              <a:extLst>
                <a:ext uri="{FF2B5EF4-FFF2-40B4-BE49-F238E27FC236}">
                  <a16:creationId xmlns:a16="http://schemas.microsoft.com/office/drawing/2014/main" id="{8760DB12-1DC2-5C2B-A4DC-025752E9D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45">
            <a:extLst>
              <a:ext uri="{FF2B5EF4-FFF2-40B4-BE49-F238E27FC236}">
                <a16:creationId xmlns:a16="http://schemas.microsoft.com/office/drawing/2014/main" id="{FC692E3D-4E9C-18D2-D59C-E899E1994C54}"/>
              </a:ext>
            </a:extLst>
          </p:cNvPr>
          <p:cNvGrpSpPr/>
          <p:nvPr/>
        </p:nvGrpSpPr>
        <p:grpSpPr>
          <a:xfrm>
            <a:off x="7380003" y="6125492"/>
            <a:ext cx="539998" cy="539998"/>
            <a:chOff x="7380003" y="6125492"/>
            <a:chExt cx="539998" cy="539998"/>
          </a:xfrm>
        </p:grpSpPr>
        <p:sp>
          <p:nvSpPr>
            <p:cNvPr id="14" name="Elipse 46">
              <a:extLst>
                <a:ext uri="{FF2B5EF4-FFF2-40B4-BE49-F238E27FC236}">
                  <a16:creationId xmlns:a16="http://schemas.microsoft.com/office/drawing/2014/main" id="{7C243553-96C5-C0E5-30C4-A0972E7D42E6}"/>
                </a:ext>
              </a:extLst>
            </p:cNvPr>
            <p:cNvSpPr/>
            <p:nvPr/>
          </p:nvSpPr>
          <p:spPr>
            <a:xfrm>
              <a:off x="7380003" y="612549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47" descr="Disco con relleno sólido">
              <a:extLst>
                <a:ext uri="{FF2B5EF4-FFF2-40B4-BE49-F238E27FC236}">
                  <a16:creationId xmlns:a16="http://schemas.microsoft.com/office/drawing/2014/main" id="{5BB5B32B-4F34-AA10-C9B9-183D170F6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416981" y="616039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48">
            <a:extLst>
              <a:ext uri="{FF2B5EF4-FFF2-40B4-BE49-F238E27FC236}">
                <a16:creationId xmlns:a16="http://schemas.microsoft.com/office/drawing/2014/main" id="{F1720790-2F64-F794-7C3F-C4EA19E9BA3B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49">
              <a:extLst>
                <a:ext uri="{FF2B5EF4-FFF2-40B4-BE49-F238E27FC236}">
                  <a16:creationId xmlns:a16="http://schemas.microsoft.com/office/drawing/2014/main" id="{B16C0FB1-279E-38A3-D59A-84027FD159BC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50" descr="Objetivo con relleno sólido">
              <a:extLst>
                <a:ext uri="{FF2B5EF4-FFF2-40B4-BE49-F238E27FC236}">
                  <a16:creationId xmlns:a16="http://schemas.microsoft.com/office/drawing/2014/main" id="{26EC4CFB-8A20-657A-DD27-BD9F210E7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51">
            <a:extLst>
              <a:ext uri="{FF2B5EF4-FFF2-40B4-BE49-F238E27FC236}">
                <a16:creationId xmlns:a16="http://schemas.microsoft.com/office/drawing/2014/main" id="{A8E2DDAD-733E-78AE-E68B-F1D219970460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0" name="Elipse 52">
              <a:extLst>
                <a:ext uri="{FF2B5EF4-FFF2-40B4-BE49-F238E27FC236}">
                  <a16:creationId xmlns:a16="http://schemas.microsoft.com/office/drawing/2014/main" id="{BE95B420-EB83-2DC5-7B55-28DE8DDAE0D2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53" descr="Presentación con gráfico circular con relleno sólido">
              <a:extLst>
                <a:ext uri="{FF2B5EF4-FFF2-40B4-BE49-F238E27FC236}">
                  <a16:creationId xmlns:a16="http://schemas.microsoft.com/office/drawing/2014/main" id="{74784C03-2D8A-9DE7-4928-FEAC7F68C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54">
            <a:extLst>
              <a:ext uri="{FF2B5EF4-FFF2-40B4-BE49-F238E27FC236}">
                <a16:creationId xmlns:a16="http://schemas.microsoft.com/office/drawing/2014/main" id="{2D5D5410-08EE-F877-39D6-9957F47E1539}"/>
              </a:ext>
            </a:extLst>
          </p:cNvPr>
          <p:cNvGrpSpPr/>
          <p:nvPr/>
        </p:nvGrpSpPr>
        <p:grpSpPr>
          <a:xfrm>
            <a:off x="5759999" y="5677197"/>
            <a:ext cx="539998" cy="539998"/>
            <a:chOff x="5759999" y="5677197"/>
            <a:chExt cx="539998" cy="539998"/>
          </a:xfrm>
        </p:grpSpPr>
        <p:sp>
          <p:nvSpPr>
            <p:cNvPr id="23" name="Elipse 55">
              <a:extLst>
                <a:ext uri="{FF2B5EF4-FFF2-40B4-BE49-F238E27FC236}">
                  <a16:creationId xmlns:a16="http://schemas.microsoft.com/office/drawing/2014/main" id="{D1E48D98-910E-20E6-6DF8-C90479AFED6C}"/>
                </a:ext>
              </a:extLst>
            </p:cNvPr>
            <p:cNvSpPr/>
            <p:nvPr/>
          </p:nvSpPr>
          <p:spPr>
            <a:xfrm rot="1072164">
              <a:off x="5759999" y="5677197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56" descr="Engranajes con relleno sólido">
              <a:extLst>
                <a:ext uri="{FF2B5EF4-FFF2-40B4-BE49-F238E27FC236}">
                  <a16:creationId xmlns:a16="http://schemas.microsoft.com/office/drawing/2014/main" id="{D4E03026-E4BE-4ECA-87EA-3CBA6B30B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5712447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FB9C9041-DA34-93B7-9C51-44A9D5491A3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56" y="1838781"/>
            <a:ext cx="3733507" cy="38457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E75AB58-59D3-3E61-F0DB-A40EEEB01CEE}"/>
              </a:ext>
            </a:extLst>
          </p:cNvPr>
          <p:cNvSpPr txBox="1"/>
          <p:nvPr/>
        </p:nvSpPr>
        <p:spPr>
          <a:xfrm>
            <a:off x="7053306" y="1265982"/>
            <a:ext cx="373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CNN </a:t>
            </a:r>
            <a:r>
              <a:rPr lang="es-ES" b="1" dirty="0" err="1"/>
              <a:t>Model</a:t>
            </a:r>
            <a:endParaRPr lang="en-US" b="1" dirty="0"/>
          </a:p>
        </p:txBody>
      </p:sp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DF861BD-1A47-E1DC-8FE6-97E36A6EFA8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838" y="1754054"/>
            <a:ext cx="3902445" cy="393052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6A038D8-C9B0-F23A-0E5B-50177C674DA6}"/>
              </a:ext>
            </a:extLst>
          </p:cNvPr>
          <p:cNvSpPr txBox="1"/>
          <p:nvPr/>
        </p:nvSpPr>
        <p:spPr>
          <a:xfrm>
            <a:off x="1489656" y="1260369"/>
            <a:ext cx="373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RNN </a:t>
            </a:r>
            <a:r>
              <a:rPr lang="es-ES" b="1" dirty="0" err="1"/>
              <a:t>Model</a:t>
            </a:r>
            <a:endParaRPr lang="en-US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6E29AB1-CB62-D036-DDD7-4065D5D3C764}"/>
              </a:ext>
            </a:extLst>
          </p:cNvPr>
          <p:cNvSpPr/>
          <p:nvPr/>
        </p:nvSpPr>
        <p:spPr>
          <a:xfrm>
            <a:off x="1371600" y="1173426"/>
            <a:ext cx="3973484" cy="4592419"/>
          </a:xfrm>
          <a:prstGeom prst="roundRect">
            <a:avLst/>
          </a:prstGeom>
          <a:noFill/>
          <a:ln w="3810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5A72FDE-0A4A-7DF0-9B31-9A7C52F3EE86}"/>
              </a:ext>
            </a:extLst>
          </p:cNvPr>
          <p:cNvSpPr/>
          <p:nvPr/>
        </p:nvSpPr>
        <p:spPr>
          <a:xfrm>
            <a:off x="6933317" y="1172076"/>
            <a:ext cx="3973484" cy="4592419"/>
          </a:xfrm>
          <a:prstGeom prst="roundRect">
            <a:avLst/>
          </a:prstGeom>
          <a:noFill/>
          <a:ln w="38100">
            <a:solidFill>
              <a:srgbClr val="0922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C33C793-E78D-5B7A-F4DE-15FD835B5211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sp>
        <p:nvSpPr>
          <p:cNvPr id="6" name="CuadroTexto 35">
            <a:extLst>
              <a:ext uri="{FF2B5EF4-FFF2-40B4-BE49-F238E27FC236}">
                <a16:creationId xmlns:a16="http://schemas.microsoft.com/office/drawing/2014/main" id="{5FCB83A4-D5F4-589E-628D-56E539A8DF3C}"/>
              </a:ext>
            </a:extLst>
          </p:cNvPr>
          <p:cNvSpPr txBox="1"/>
          <p:nvPr/>
        </p:nvSpPr>
        <p:spPr>
          <a:xfrm>
            <a:off x="-7288412" y="334743"/>
            <a:ext cx="6574197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Database &amp; Data preparation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8295662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8CC6CF46-96D8-256D-527B-9D97EB4D51DA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DDBCFD8C-0187-9BA1-C525-96D1879B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33">
            <a:extLst>
              <a:ext uri="{FF2B5EF4-FFF2-40B4-BE49-F238E27FC236}">
                <a16:creationId xmlns:a16="http://schemas.microsoft.com/office/drawing/2014/main" id="{BD3B4AFA-343C-5DD0-9400-9C04C386C29B}"/>
              </a:ext>
            </a:extLst>
          </p:cNvPr>
          <p:cNvSpPr/>
          <p:nvPr/>
        </p:nvSpPr>
        <p:spPr>
          <a:xfrm>
            <a:off x="7200003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5">
            <a:extLst>
              <a:ext uri="{FF2B5EF4-FFF2-40B4-BE49-F238E27FC236}">
                <a16:creationId xmlns:a16="http://schemas.microsoft.com/office/drawing/2014/main" id="{F00EC8E1-BE2C-DF11-7263-2E417B36CBF6}"/>
              </a:ext>
            </a:extLst>
          </p:cNvPr>
          <p:cNvSpPr txBox="1"/>
          <p:nvPr/>
        </p:nvSpPr>
        <p:spPr>
          <a:xfrm>
            <a:off x="2808899" y="314425"/>
            <a:ext cx="6574197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Database &amp; Data preparation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8">
            <a:extLst>
              <a:ext uri="{FF2B5EF4-FFF2-40B4-BE49-F238E27FC236}">
                <a16:creationId xmlns:a16="http://schemas.microsoft.com/office/drawing/2014/main" id="{ACF253FB-1744-0101-CC78-B1ADF5EF261E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9">
              <a:extLst>
                <a:ext uri="{FF2B5EF4-FFF2-40B4-BE49-F238E27FC236}">
                  <a16:creationId xmlns:a16="http://schemas.microsoft.com/office/drawing/2014/main" id="{A849ACA4-149B-FDF5-DE03-57E1848F8BCE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10" descr="Hogar con relleno sólido">
              <a:extLst>
                <a:ext uri="{FF2B5EF4-FFF2-40B4-BE49-F238E27FC236}">
                  <a16:creationId xmlns:a16="http://schemas.microsoft.com/office/drawing/2014/main" id="{71FC7EEF-83F8-CDEC-A452-DC2C30C2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11">
            <a:extLst>
              <a:ext uri="{FF2B5EF4-FFF2-40B4-BE49-F238E27FC236}">
                <a16:creationId xmlns:a16="http://schemas.microsoft.com/office/drawing/2014/main" id="{B4D7F12E-B5DE-B7D1-10EE-9001F80A2B5A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11" name="Elipse 12">
              <a:extLst>
                <a:ext uri="{FF2B5EF4-FFF2-40B4-BE49-F238E27FC236}">
                  <a16:creationId xmlns:a16="http://schemas.microsoft.com/office/drawing/2014/main" id="{12AB7D1A-AE94-7B36-11A6-C8766835811F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13" descr="Documento con relleno sólido">
              <a:extLst>
                <a:ext uri="{FF2B5EF4-FFF2-40B4-BE49-F238E27FC236}">
                  <a16:creationId xmlns:a16="http://schemas.microsoft.com/office/drawing/2014/main" id="{0719D2D2-E078-D361-C556-D52E13A2F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14">
            <a:extLst>
              <a:ext uri="{FF2B5EF4-FFF2-40B4-BE49-F238E27FC236}">
                <a16:creationId xmlns:a16="http://schemas.microsoft.com/office/drawing/2014/main" id="{77F883D3-D0C4-45C0-8422-2088ED301429}"/>
              </a:ext>
            </a:extLst>
          </p:cNvPr>
          <p:cNvGrpSpPr/>
          <p:nvPr/>
        </p:nvGrpSpPr>
        <p:grpSpPr>
          <a:xfrm>
            <a:off x="7380003" y="5677198"/>
            <a:ext cx="539998" cy="539998"/>
            <a:chOff x="7380003" y="5677198"/>
            <a:chExt cx="539998" cy="539998"/>
          </a:xfrm>
        </p:grpSpPr>
        <p:sp>
          <p:nvSpPr>
            <p:cNvPr id="14" name="Elipse 15">
              <a:extLst>
                <a:ext uri="{FF2B5EF4-FFF2-40B4-BE49-F238E27FC236}">
                  <a16:creationId xmlns:a16="http://schemas.microsoft.com/office/drawing/2014/main" id="{F774142E-F63F-886F-4C67-3284B584E6FD}"/>
                </a:ext>
              </a:extLst>
            </p:cNvPr>
            <p:cNvSpPr/>
            <p:nvPr/>
          </p:nvSpPr>
          <p:spPr>
            <a:xfrm>
              <a:off x="7380003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16" descr="Disco con relleno sólido">
              <a:extLst>
                <a:ext uri="{FF2B5EF4-FFF2-40B4-BE49-F238E27FC236}">
                  <a16:creationId xmlns:a16="http://schemas.microsoft.com/office/drawing/2014/main" id="{7DCCFE06-4437-0327-090B-688E2A09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416981" y="571209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17">
            <a:extLst>
              <a:ext uri="{FF2B5EF4-FFF2-40B4-BE49-F238E27FC236}">
                <a16:creationId xmlns:a16="http://schemas.microsoft.com/office/drawing/2014/main" id="{1275EB4B-7339-B7E0-E7F6-DD383590A5DC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035F76E0-1259-FE3A-E08D-6DAD4AECB483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Objetivo con relleno sólido">
              <a:extLst>
                <a:ext uri="{FF2B5EF4-FFF2-40B4-BE49-F238E27FC236}">
                  <a16:creationId xmlns:a16="http://schemas.microsoft.com/office/drawing/2014/main" id="{2EA1C533-7DB7-67C4-DF5E-17263109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30F4E80B-36C3-3955-BBCE-03DA65125151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263C840E-A329-7A35-C84B-C71CB788CCE1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4" descr="Presentación con gráfico circular con relleno sólido">
              <a:extLst>
                <a:ext uri="{FF2B5EF4-FFF2-40B4-BE49-F238E27FC236}">
                  <a16:creationId xmlns:a16="http://schemas.microsoft.com/office/drawing/2014/main" id="{D9C85714-45D3-7076-5A3A-F55CBD5F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EA487D11-CABE-A2D9-678A-971529022F14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16282C6D-A74D-54D6-CE24-6ED548817679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Engranajes con relleno sólido">
              <a:extLst>
                <a:ext uri="{FF2B5EF4-FFF2-40B4-BE49-F238E27FC236}">
                  <a16:creationId xmlns:a16="http://schemas.microsoft.com/office/drawing/2014/main" id="{AC7F9700-84E8-A201-2290-70718EFB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E7C553-77AE-8290-03CF-D5061A257789}"/>
              </a:ext>
            </a:extLst>
          </p:cNvPr>
          <p:cNvSpPr/>
          <p:nvPr/>
        </p:nvSpPr>
        <p:spPr>
          <a:xfrm>
            <a:off x="2280749" y="2015499"/>
            <a:ext cx="2264229" cy="769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Training data set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08B701-32DD-1688-79C7-7621A0859AEC}"/>
              </a:ext>
            </a:extLst>
          </p:cNvPr>
          <p:cNvSpPr/>
          <p:nvPr/>
        </p:nvSpPr>
        <p:spPr>
          <a:xfrm>
            <a:off x="7647022" y="2015499"/>
            <a:ext cx="2264229" cy="7694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Testing</a:t>
            </a:r>
            <a:r>
              <a:rPr lang="es-ES" dirty="0"/>
              <a:t> data set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CE73C4-C88A-BA6B-2DAF-9BF23D2C1232}"/>
              </a:ext>
            </a:extLst>
          </p:cNvPr>
          <p:cNvSpPr txBox="1"/>
          <p:nvPr/>
        </p:nvSpPr>
        <p:spPr>
          <a:xfrm>
            <a:off x="1224318" y="1365016"/>
            <a:ext cx="96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RNN and CNN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been</a:t>
            </a:r>
            <a:r>
              <a:rPr lang="es-ES" dirty="0"/>
              <a:t> </a:t>
            </a:r>
            <a:r>
              <a:rPr lang="es-ES" dirty="0" err="1"/>
              <a:t>developed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receive</a:t>
            </a:r>
            <a:r>
              <a:rPr lang="es-ES" dirty="0"/>
              <a:t> as input </a:t>
            </a:r>
            <a:r>
              <a:rPr lang="es-ES" dirty="0" err="1"/>
              <a:t>two</a:t>
            </a:r>
            <a:r>
              <a:rPr lang="es-ES" dirty="0"/>
              <a:t> data sets: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9B855CA-A29E-0F48-20A5-BC3DB831C2A5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73732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3">
            <a:extLst>
              <a:ext uri="{FF2B5EF4-FFF2-40B4-BE49-F238E27FC236}">
                <a16:creationId xmlns:a16="http://schemas.microsoft.com/office/drawing/2014/main" id="{8CC6CF46-96D8-256D-527B-9D97EB4D51DA}"/>
              </a:ext>
            </a:extLst>
          </p:cNvPr>
          <p:cNvSpPr/>
          <p:nvPr/>
        </p:nvSpPr>
        <p:spPr>
          <a:xfrm>
            <a:off x="0" y="5958349"/>
            <a:ext cx="12191996" cy="899650"/>
          </a:xfrm>
          <a:prstGeom prst="rect">
            <a:avLst/>
          </a:prstGeom>
          <a:solidFill>
            <a:srgbClr val="092240"/>
          </a:solidFill>
          <a:ln w="12701" cap="flat">
            <a:solidFill>
              <a:srgbClr val="09224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pic>
        <p:nvPicPr>
          <p:cNvPr id="3" name="Imagen 5" descr="Logotipo, Icono&#10;&#10;Descripción generada automáticamente">
            <a:extLst>
              <a:ext uri="{FF2B5EF4-FFF2-40B4-BE49-F238E27FC236}">
                <a16:creationId xmlns:a16="http://schemas.microsoft.com/office/drawing/2014/main" id="{DDBCFD8C-0187-9BA1-C525-96D1879B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31"/>
          <a:stretch>
            <a:fillRect/>
          </a:stretch>
        </p:blipFill>
        <p:spPr>
          <a:xfrm>
            <a:off x="428021" y="5958349"/>
            <a:ext cx="1288791" cy="89965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lipse 33">
            <a:extLst>
              <a:ext uri="{FF2B5EF4-FFF2-40B4-BE49-F238E27FC236}">
                <a16:creationId xmlns:a16="http://schemas.microsoft.com/office/drawing/2014/main" id="{BD3B4AFA-343C-5DD0-9400-9C04C386C29B}"/>
              </a:ext>
            </a:extLst>
          </p:cNvPr>
          <p:cNvSpPr/>
          <p:nvPr/>
        </p:nvSpPr>
        <p:spPr>
          <a:xfrm>
            <a:off x="7200003" y="5410797"/>
            <a:ext cx="899998" cy="899650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val f7"/>
              <a:gd name="f15" fmla="+- 2700000 f2 0"/>
              <a:gd name="f16" fmla="*/ f9 f1 1"/>
              <a:gd name="f17" fmla="*/ f10 f1 1"/>
              <a:gd name="f18" fmla="?: f11 f4 1"/>
              <a:gd name="f19" fmla="?: f12 f5 1"/>
              <a:gd name="f20" fmla="?: f13 f6 1"/>
              <a:gd name="f21" fmla="*/ f15 f8 1"/>
              <a:gd name="f22" fmla="*/ f16 1 f3"/>
              <a:gd name="f23" fmla="*/ f17 1 f3"/>
              <a:gd name="f24" fmla="*/ f18 1 21600"/>
              <a:gd name="f25" fmla="*/ f19 1 21600"/>
              <a:gd name="f26" fmla="*/ 21600 f18 1"/>
              <a:gd name="f27" fmla="*/ 21600 f19 1"/>
              <a:gd name="f28" fmla="*/ f21 1 f1"/>
              <a:gd name="f29" fmla="+- f22 0 f2"/>
              <a:gd name="f30" fmla="+- f23 0 f2"/>
              <a:gd name="f31" fmla="min f25 f24"/>
              <a:gd name="f32" fmla="*/ f26 1 f20"/>
              <a:gd name="f33" fmla="*/ f27 1 f20"/>
              <a:gd name="f34" fmla="+- 0 0 f28"/>
              <a:gd name="f35" fmla="val f32"/>
              <a:gd name="f36" fmla="val f33"/>
              <a:gd name="f37" fmla="+- 0 0 f34"/>
              <a:gd name="f38" fmla="*/ f14 f31 1"/>
              <a:gd name="f39" fmla="+- f36 0 f14"/>
              <a:gd name="f40" fmla="+- f35 0 f14"/>
              <a:gd name="f41" fmla="*/ f37 f1 1"/>
              <a:gd name="f42" fmla="*/ f39 1 2"/>
              <a:gd name="f43" fmla="*/ f40 1 2"/>
              <a:gd name="f44" fmla="*/ f41 1 f8"/>
              <a:gd name="f45" fmla="+- f14 f42 0"/>
              <a:gd name="f46" fmla="+- f14 f43 0"/>
              <a:gd name="f47" fmla="+- f44 0 f2"/>
              <a:gd name="f48" fmla="*/ f43 f31 1"/>
              <a:gd name="f49" fmla="*/ f42 f31 1"/>
              <a:gd name="f50" fmla="cos 1 f47"/>
              <a:gd name="f51" fmla="sin 1 f47"/>
              <a:gd name="f52" fmla="*/ f45 f31 1"/>
              <a:gd name="f53" fmla="+- 0 0 f50"/>
              <a:gd name="f54" fmla="+- 0 0 f51"/>
              <a:gd name="f55" fmla="+- 0 0 f53"/>
              <a:gd name="f56" fmla="+- 0 0 f54"/>
              <a:gd name="f57" fmla="*/ f55 f43 1"/>
              <a:gd name="f58" fmla="*/ f56 f42 1"/>
              <a:gd name="f59" fmla="+- f46 0 f57"/>
              <a:gd name="f60" fmla="+- f46 f57 0"/>
              <a:gd name="f61" fmla="+- f45 0 f58"/>
              <a:gd name="f62" fmla="+- f45 f58 0"/>
              <a:gd name="f63" fmla="*/ f59 f31 1"/>
              <a:gd name="f64" fmla="*/ f61 f31 1"/>
              <a:gd name="f65" fmla="*/ f60 f31 1"/>
              <a:gd name="f66" fmla="*/ f62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63" y="f64"/>
              </a:cxn>
              <a:cxn ang="f30">
                <a:pos x="f63" y="f66"/>
              </a:cxn>
              <a:cxn ang="f30">
                <a:pos x="f65" y="f66"/>
              </a:cxn>
              <a:cxn ang="f29">
                <a:pos x="f65" y="f64"/>
              </a:cxn>
            </a:cxnLst>
            <a:rect l="f63" t="f64" r="f65" b="f66"/>
            <a:pathLst>
              <a:path>
                <a:moveTo>
                  <a:pt x="f38" y="f52"/>
                </a:moveTo>
                <a:arcTo wR="f48" hR="f49" stAng="f1" swAng="f0"/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" name="CuadroTexto 35">
            <a:extLst>
              <a:ext uri="{FF2B5EF4-FFF2-40B4-BE49-F238E27FC236}">
                <a16:creationId xmlns:a16="http://schemas.microsoft.com/office/drawing/2014/main" id="{F00EC8E1-BE2C-DF11-7263-2E417B36CBF6}"/>
              </a:ext>
            </a:extLst>
          </p:cNvPr>
          <p:cNvSpPr txBox="1"/>
          <p:nvPr/>
        </p:nvSpPr>
        <p:spPr>
          <a:xfrm>
            <a:off x="2808899" y="314425"/>
            <a:ext cx="6574197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s-ES" sz="4400" b="1" i="0" u="none" strike="noStrike" kern="1200" cap="none" spc="0" baseline="0">
                <a:solidFill>
                  <a:srgbClr val="000000"/>
                </a:solidFill>
                <a:uFillTx/>
                <a:latin typeface="Calibri Light"/>
              </a:rPr>
              <a:t>Database &amp; Data preparation</a:t>
            </a:r>
            <a:endParaRPr lang="en-US" sz="4400" b="1" i="0" u="none" strike="noStrike" kern="1200" cap="none" spc="0" baseline="0">
              <a:solidFill>
                <a:srgbClr val="000000"/>
              </a:solidFill>
              <a:uFillTx/>
              <a:latin typeface="Calibri Light"/>
            </a:endParaRPr>
          </a:p>
        </p:txBody>
      </p:sp>
      <p:grpSp>
        <p:nvGrpSpPr>
          <p:cNvPr id="7" name="Grupo 8">
            <a:extLst>
              <a:ext uri="{FF2B5EF4-FFF2-40B4-BE49-F238E27FC236}">
                <a16:creationId xmlns:a16="http://schemas.microsoft.com/office/drawing/2014/main" id="{ACF253FB-1744-0101-CC78-B1ADF5EF261E}"/>
              </a:ext>
            </a:extLst>
          </p:cNvPr>
          <p:cNvGrpSpPr/>
          <p:nvPr/>
        </p:nvGrpSpPr>
        <p:grpSpPr>
          <a:xfrm>
            <a:off x="2520004" y="6127202"/>
            <a:ext cx="539998" cy="539998"/>
            <a:chOff x="2520004" y="6127202"/>
            <a:chExt cx="539998" cy="539998"/>
          </a:xfrm>
        </p:grpSpPr>
        <p:sp>
          <p:nvSpPr>
            <p:cNvPr id="8" name="Elipse 9">
              <a:extLst>
                <a:ext uri="{FF2B5EF4-FFF2-40B4-BE49-F238E27FC236}">
                  <a16:creationId xmlns:a16="http://schemas.microsoft.com/office/drawing/2014/main" id="{A849ACA4-149B-FDF5-DE03-57E1848F8BCE}"/>
                </a:ext>
              </a:extLst>
            </p:cNvPr>
            <p:cNvSpPr/>
            <p:nvPr/>
          </p:nvSpPr>
          <p:spPr>
            <a:xfrm>
              <a:off x="2520004" y="6127202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9" name="Gráfico 10" descr="Hogar con relleno sólido">
              <a:extLst>
                <a:ext uri="{FF2B5EF4-FFF2-40B4-BE49-F238E27FC236}">
                  <a16:creationId xmlns:a16="http://schemas.microsoft.com/office/drawing/2014/main" id="{71FC7EEF-83F8-CDEC-A452-DC2C30C2D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95807" y="6179533"/>
              <a:ext cx="395999" cy="395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0" name="Grupo 11">
            <a:extLst>
              <a:ext uri="{FF2B5EF4-FFF2-40B4-BE49-F238E27FC236}">
                <a16:creationId xmlns:a16="http://schemas.microsoft.com/office/drawing/2014/main" id="{B4D7F12E-B5DE-B7D1-10EE-9001F80A2B5A}"/>
              </a:ext>
            </a:extLst>
          </p:cNvPr>
          <p:cNvGrpSpPr/>
          <p:nvPr/>
        </p:nvGrpSpPr>
        <p:grpSpPr>
          <a:xfrm>
            <a:off x="4140000" y="6126845"/>
            <a:ext cx="539998" cy="539998"/>
            <a:chOff x="4140000" y="6126845"/>
            <a:chExt cx="539998" cy="539998"/>
          </a:xfrm>
        </p:grpSpPr>
        <p:sp>
          <p:nvSpPr>
            <p:cNvPr id="11" name="Elipse 12">
              <a:extLst>
                <a:ext uri="{FF2B5EF4-FFF2-40B4-BE49-F238E27FC236}">
                  <a16:creationId xmlns:a16="http://schemas.microsoft.com/office/drawing/2014/main" id="{12AB7D1A-AE94-7B36-11A6-C8766835811F}"/>
                </a:ext>
              </a:extLst>
            </p:cNvPr>
            <p:cNvSpPr/>
            <p:nvPr/>
          </p:nvSpPr>
          <p:spPr>
            <a:xfrm>
              <a:off x="4140000" y="612684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2" name="Gráfico 13" descr="Documento con relleno sólido">
              <a:extLst>
                <a:ext uri="{FF2B5EF4-FFF2-40B4-BE49-F238E27FC236}">
                  <a16:creationId xmlns:a16="http://schemas.microsoft.com/office/drawing/2014/main" id="{0719D2D2-E078-D361-C556-D52E13A2F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4205901" y="6179213"/>
              <a:ext cx="431999" cy="431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3" name="Grupo 14">
            <a:extLst>
              <a:ext uri="{FF2B5EF4-FFF2-40B4-BE49-F238E27FC236}">
                <a16:creationId xmlns:a16="http://schemas.microsoft.com/office/drawing/2014/main" id="{77F883D3-D0C4-45C0-8422-2088ED301429}"/>
              </a:ext>
            </a:extLst>
          </p:cNvPr>
          <p:cNvGrpSpPr/>
          <p:nvPr/>
        </p:nvGrpSpPr>
        <p:grpSpPr>
          <a:xfrm>
            <a:off x="7380003" y="5677198"/>
            <a:ext cx="539998" cy="539998"/>
            <a:chOff x="7380003" y="5677198"/>
            <a:chExt cx="539998" cy="539998"/>
          </a:xfrm>
        </p:grpSpPr>
        <p:sp>
          <p:nvSpPr>
            <p:cNvPr id="14" name="Elipse 15">
              <a:extLst>
                <a:ext uri="{FF2B5EF4-FFF2-40B4-BE49-F238E27FC236}">
                  <a16:creationId xmlns:a16="http://schemas.microsoft.com/office/drawing/2014/main" id="{F774142E-F63F-886F-4C67-3284B584E6FD}"/>
                </a:ext>
              </a:extLst>
            </p:cNvPr>
            <p:cNvSpPr/>
            <p:nvPr/>
          </p:nvSpPr>
          <p:spPr>
            <a:xfrm>
              <a:off x="7380003" y="567719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5" name="Gráfico 16" descr="Disco con relleno sólido">
              <a:extLst>
                <a:ext uri="{FF2B5EF4-FFF2-40B4-BE49-F238E27FC236}">
                  <a16:creationId xmlns:a16="http://schemas.microsoft.com/office/drawing/2014/main" id="{7DCCFE06-4437-0327-090B-688E2A091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7416981" y="571209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6" name="Grupo 17">
            <a:extLst>
              <a:ext uri="{FF2B5EF4-FFF2-40B4-BE49-F238E27FC236}">
                <a16:creationId xmlns:a16="http://schemas.microsoft.com/office/drawing/2014/main" id="{1275EB4B-7339-B7E0-E7F6-DD383590A5DC}"/>
              </a:ext>
            </a:extLst>
          </p:cNvPr>
          <p:cNvGrpSpPr/>
          <p:nvPr/>
        </p:nvGrpSpPr>
        <p:grpSpPr>
          <a:xfrm>
            <a:off x="9000000" y="6124148"/>
            <a:ext cx="539998" cy="539998"/>
            <a:chOff x="9000000" y="6124148"/>
            <a:chExt cx="539998" cy="539998"/>
          </a:xfrm>
        </p:grpSpPr>
        <p:sp>
          <p:nvSpPr>
            <p:cNvPr id="17" name="Elipse 18">
              <a:extLst>
                <a:ext uri="{FF2B5EF4-FFF2-40B4-BE49-F238E27FC236}">
                  <a16:creationId xmlns:a16="http://schemas.microsoft.com/office/drawing/2014/main" id="{035F76E0-1259-FE3A-E08D-6DAD4AECB483}"/>
                </a:ext>
              </a:extLst>
            </p:cNvPr>
            <p:cNvSpPr/>
            <p:nvPr/>
          </p:nvSpPr>
          <p:spPr>
            <a:xfrm>
              <a:off x="9000000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18" name="Gráfico 19" descr="Objetivo con relleno sólido">
              <a:extLst>
                <a:ext uri="{FF2B5EF4-FFF2-40B4-BE49-F238E27FC236}">
                  <a16:creationId xmlns:a16="http://schemas.microsoft.com/office/drawing/2014/main" id="{2EA1C533-7DB7-67C4-DF5E-17263109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9041084" y="6163878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19" name="Grupo 20">
            <a:extLst>
              <a:ext uri="{FF2B5EF4-FFF2-40B4-BE49-F238E27FC236}">
                <a16:creationId xmlns:a16="http://schemas.microsoft.com/office/drawing/2014/main" id="{30F4E80B-36C3-3955-BBCE-03DA65125151}"/>
              </a:ext>
            </a:extLst>
          </p:cNvPr>
          <p:cNvGrpSpPr/>
          <p:nvPr/>
        </p:nvGrpSpPr>
        <p:grpSpPr>
          <a:xfrm>
            <a:off x="10619997" y="6124148"/>
            <a:ext cx="539998" cy="539998"/>
            <a:chOff x="10619997" y="6124148"/>
            <a:chExt cx="539998" cy="539998"/>
          </a:xfrm>
        </p:grpSpPr>
        <p:sp>
          <p:nvSpPr>
            <p:cNvPr id="20" name="Elipse 21">
              <a:extLst>
                <a:ext uri="{FF2B5EF4-FFF2-40B4-BE49-F238E27FC236}">
                  <a16:creationId xmlns:a16="http://schemas.microsoft.com/office/drawing/2014/main" id="{263C840E-A329-7A35-C84B-C71CB788CCE1}"/>
                </a:ext>
              </a:extLst>
            </p:cNvPr>
            <p:cNvSpPr/>
            <p:nvPr/>
          </p:nvSpPr>
          <p:spPr>
            <a:xfrm>
              <a:off x="10619997" y="6124148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1" name="Gráfico 34" descr="Presentación con gráfico circular con relleno sólido">
              <a:extLst>
                <a:ext uri="{FF2B5EF4-FFF2-40B4-BE49-F238E27FC236}">
                  <a16:creationId xmlns:a16="http://schemas.microsoft.com/office/drawing/2014/main" id="{D9C85714-45D3-7076-5A3A-F55CBD5FE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10661081" y="6179112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22" name="Grupo 36">
            <a:extLst>
              <a:ext uri="{FF2B5EF4-FFF2-40B4-BE49-F238E27FC236}">
                <a16:creationId xmlns:a16="http://schemas.microsoft.com/office/drawing/2014/main" id="{EA487D11-CABE-A2D9-678A-971529022F14}"/>
              </a:ext>
            </a:extLst>
          </p:cNvPr>
          <p:cNvGrpSpPr/>
          <p:nvPr/>
        </p:nvGrpSpPr>
        <p:grpSpPr>
          <a:xfrm>
            <a:off x="5759999" y="6138165"/>
            <a:ext cx="539998" cy="539998"/>
            <a:chOff x="5759999" y="6138165"/>
            <a:chExt cx="539998" cy="539998"/>
          </a:xfrm>
        </p:grpSpPr>
        <p:sp>
          <p:nvSpPr>
            <p:cNvPr id="23" name="Elipse 37">
              <a:extLst>
                <a:ext uri="{FF2B5EF4-FFF2-40B4-BE49-F238E27FC236}">
                  <a16:creationId xmlns:a16="http://schemas.microsoft.com/office/drawing/2014/main" id="{16282C6D-A74D-54D6-CE24-6ED548817679}"/>
                </a:ext>
              </a:extLst>
            </p:cNvPr>
            <p:cNvSpPr/>
            <p:nvPr/>
          </p:nvSpPr>
          <p:spPr>
            <a:xfrm rot="1072164">
              <a:off x="5759999" y="6138165"/>
              <a:ext cx="539998" cy="53999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val f7"/>
                <a:gd name="f15" fmla="+- 2700000 f2 0"/>
                <a:gd name="f16" fmla="*/ f9 f1 1"/>
                <a:gd name="f17" fmla="*/ f10 f1 1"/>
                <a:gd name="f18" fmla="?: f11 f4 1"/>
                <a:gd name="f19" fmla="?: f12 f5 1"/>
                <a:gd name="f20" fmla="?: f13 f6 1"/>
                <a:gd name="f21" fmla="*/ f15 f8 1"/>
                <a:gd name="f22" fmla="*/ f16 1 f3"/>
                <a:gd name="f23" fmla="*/ f17 1 f3"/>
                <a:gd name="f24" fmla="*/ f18 1 21600"/>
                <a:gd name="f25" fmla="*/ f19 1 21600"/>
                <a:gd name="f26" fmla="*/ 21600 f18 1"/>
                <a:gd name="f27" fmla="*/ 21600 f19 1"/>
                <a:gd name="f28" fmla="*/ f21 1 f1"/>
                <a:gd name="f29" fmla="+- f22 0 f2"/>
                <a:gd name="f30" fmla="+- f23 0 f2"/>
                <a:gd name="f31" fmla="min f25 f24"/>
                <a:gd name="f32" fmla="*/ f26 1 f20"/>
                <a:gd name="f33" fmla="*/ f27 1 f20"/>
                <a:gd name="f34" fmla="+- 0 0 f28"/>
                <a:gd name="f35" fmla="val f32"/>
                <a:gd name="f36" fmla="val f33"/>
                <a:gd name="f37" fmla="+- 0 0 f34"/>
                <a:gd name="f38" fmla="*/ f14 f31 1"/>
                <a:gd name="f39" fmla="+- f36 0 f14"/>
                <a:gd name="f40" fmla="+- f35 0 f14"/>
                <a:gd name="f41" fmla="*/ f37 f1 1"/>
                <a:gd name="f42" fmla="*/ f39 1 2"/>
                <a:gd name="f43" fmla="*/ f40 1 2"/>
                <a:gd name="f44" fmla="*/ f41 1 f8"/>
                <a:gd name="f45" fmla="+- f14 f42 0"/>
                <a:gd name="f46" fmla="+- f14 f43 0"/>
                <a:gd name="f47" fmla="+- f44 0 f2"/>
                <a:gd name="f48" fmla="*/ f43 f31 1"/>
                <a:gd name="f49" fmla="*/ f42 f31 1"/>
                <a:gd name="f50" fmla="cos 1 f47"/>
                <a:gd name="f51" fmla="sin 1 f47"/>
                <a:gd name="f52" fmla="*/ f45 f31 1"/>
                <a:gd name="f53" fmla="+- 0 0 f50"/>
                <a:gd name="f54" fmla="+- 0 0 f51"/>
                <a:gd name="f55" fmla="+- 0 0 f53"/>
                <a:gd name="f56" fmla="+- 0 0 f54"/>
                <a:gd name="f57" fmla="*/ f55 f43 1"/>
                <a:gd name="f58" fmla="*/ f56 f42 1"/>
                <a:gd name="f59" fmla="+- f46 0 f57"/>
                <a:gd name="f60" fmla="+- f46 f57 0"/>
                <a:gd name="f61" fmla="+- f45 0 f58"/>
                <a:gd name="f62" fmla="+- f45 f58 0"/>
                <a:gd name="f63" fmla="*/ f59 f31 1"/>
                <a:gd name="f64" fmla="*/ f61 f31 1"/>
                <a:gd name="f65" fmla="*/ f60 f31 1"/>
                <a:gd name="f66" fmla="*/ f62 f3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63" y="f64"/>
                </a:cxn>
                <a:cxn ang="f30">
                  <a:pos x="f63" y="f66"/>
                </a:cxn>
                <a:cxn ang="f30">
                  <a:pos x="f65" y="f66"/>
                </a:cxn>
                <a:cxn ang="f29">
                  <a:pos x="f65" y="f64"/>
                </a:cxn>
              </a:cxnLst>
              <a:rect l="f63" t="f64" r="f65" b="f66"/>
              <a:pathLst>
                <a:path>
                  <a:moveTo>
                    <a:pt x="f38" y="f52"/>
                  </a:moveTo>
                  <a:arcTo wR="f48" hR="f49" stAng="f1" swAng="f0"/>
                  <a:close/>
                </a:path>
              </a:pathLst>
            </a:custGeom>
            <a:solidFill>
              <a:srgbClr val="FFFFFF"/>
            </a:solidFill>
            <a:ln w="19046" cap="flat">
              <a:solidFill>
                <a:srgbClr val="966835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pic>
          <p:nvPicPr>
            <p:cNvPr id="24" name="Gráfico 38" descr="Engranajes con relleno sólido">
              <a:extLst>
                <a:ext uri="{FF2B5EF4-FFF2-40B4-BE49-F238E27FC236}">
                  <a16:creationId xmlns:a16="http://schemas.microsoft.com/office/drawing/2014/main" id="{AC7F9700-84E8-A201-2290-70718EFB4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 rot="1072164">
              <a:off x="5797269" y="6173415"/>
              <a:ext cx="467999" cy="467999"/>
            </a:xfrm>
            <a:prstGeom prst="rect">
              <a:avLst/>
            </a:prstGeom>
            <a:noFill/>
            <a:ln cap="flat">
              <a:noFill/>
            </a:ln>
          </p:spPr>
        </p:pic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3E7C553-77AE-8290-03CF-D5061A257789}"/>
              </a:ext>
            </a:extLst>
          </p:cNvPr>
          <p:cNvSpPr/>
          <p:nvPr/>
        </p:nvSpPr>
        <p:spPr>
          <a:xfrm>
            <a:off x="2280749" y="2015499"/>
            <a:ext cx="2264229" cy="769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Training data set</a:t>
            </a:r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408B701-32DD-1688-79C7-7621A0859AEC}"/>
              </a:ext>
            </a:extLst>
          </p:cNvPr>
          <p:cNvSpPr/>
          <p:nvPr/>
        </p:nvSpPr>
        <p:spPr>
          <a:xfrm>
            <a:off x="7647022" y="2015499"/>
            <a:ext cx="2264229" cy="76944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Testing</a:t>
            </a:r>
            <a:r>
              <a:rPr lang="es-ES" dirty="0"/>
              <a:t> data set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CE73C4-C88A-BA6B-2DAF-9BF23D2C1232}"/>
              </a:ext>
            </a:extLst>
          </p:cNvPr>
          <p:cNvSpPr txBox="1"/>
          <p:nvPr/>
        </p:nvSpPr>
        <p:spPr>
          <a:xfrm>
            <a:off x="1224318" y="1365016"/>
            <a:ext cx="9611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Both</a:t>
            </a:r>
            <a:r>
              <a:rPr lang="es-ES" dirty="0"/>
              <a:t> </a:t>
            </a:r>
            <a:r>
              <a:rPr lang="es-ES" dirty="0" err="1"/>
              <a:t>models</a:t>
            </a:r>
            <a:r>
              <a:rPr lang="es-ES" dirty="0"/>
              <a:t> RNN and CNN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been</a:t>
            </a:r>
            <a:r>
              <a:rPr lang="es-ES" dirty="0"/>
              <a:t> </a:t>
            </a:r>
            <a:r>
              <a:rPr lang="es-ES" dirty="0" err="1"/>
              <a:t>developed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receive</a:t>
            </a:r>
            <a:r>
              <a:rPr lang="es-ES" dirty="0"/>
              <a:t> as input </a:t>
            </a:r>
            <a:r>
              <a:rPr lang="es-ES" dirty="0" err="1"/>
              <a:t>two</a:t>
            </a:r>
            <a:r>
              <a:rPr lang="es-ES" dirty="0"/>
              <a:t> data sets: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EBD902-7330-B2B2-4CF0-DB1937BAE8E2}"/>
              </a:ext>
            </a:extLst>
          </p:cNvPr>
          <p:cNvCxnSpPr>
            <a:cxnSpLocks/>
          </p:cNvCxnSpPr>
          <p:nvPr/>
        </p:nvCxnSpPr>
        <p:spPr>
          <a:xfrm>
            <a:off x="3444536" y="2938509"/>
            <a:ext cx="2079374" cy="87839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02D2B61-5AD6-4DE2-2804-FD9BF0F3A1E2}"/>
              </a:ext>
            </a:extLst>
          </p:cNvPr>
          <p:cNvCxnSpPr>
            <a:cxnSpLocks/>
          </p:cNvCxnSpPr>
          <p:nvPr/>
        </p:nvCxnSpPr>
        <p:spPr>
          <a:xfrm flipH="1">
            <a:off x="6480699" y="2938509"/>
            <a:ext cx="2370338" cy="878397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0C3A3D-B87A-6BB5-6009-FAA5AD68C222}"/>
                  </a:ext>
                </a:extLst>
              </p:cNvPr>
              <p:cNvSpPr txBox="1"/>
              <p:nvPr/>
            </p:nvSpPr>
            <p:spPr>
              <a:xfrm>
                <a:off x="2252165" y="3808896"/>
                <a:ext cx="9448604" cy="394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/>
                  <a:t>Snapshots Tensor = </a:t>
                </a:r>
                <a14:m>
                  <m:oMath xmlns:m="http://schemas.openxmlformats.org/officeDocument/2006/math">
                    <m:r>
                      <a:rPr lang="es-ES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0C3A3D-B87A-6BB5-6009-FAA5AD68C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65" y="3808896"/>
                <a:ext cx="9448604" cy="394852"/>
              </a:xfrm>
              <a:prstGeom prst="rect">
                <a:avLst/>
              </a:prstGeom>
              <a:blipFill>
                <a:blip r:embed="rId15"/>
                <a:stretch>
                  <a:fillRect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0C03D36-3461-42CD-810D-1D2F8C608D98}"/>
              </a:ext>
            </a:extLst>
          </p:cNvPr>
          <p:cNvSpPr/>
          <p:nvPr/>
        </p:nvSpPr>
        <p:spPr>
          <a:xfrm>
            <a:off x="10127921" y="443757"/>
            <a:ext cx="1664615" cy="461666"/>
          </a:xfrm>
          <a:prstGeom prst="roundRect">
            <a:avLst/>
          </a:prstGeom>
          <a:solidFill>
            <a:srgbClr val="092240"/>
          </a:solidFill>
          <a:ln w="19050">
            <a:solidFill>
              <a:srgbClr val="966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Full DL</a:t>
            </a:r>
            <a:endParaRPr lang="en-US" sz="2400" b="1" dirty="0"/>
          </a:p>
        </p:txBody>
      </p:sp>
      <p:cxnSp>
        <p:nvCxnSpPr>
          <p:cNvPr id="6" name="Straight Connector 25">
            <a:extLst>
              <a:ext uri="{FF2B5EF4-FFF2-40B4-BE49-F238E27FC236}">
                <a16:creationId xmlns:a16="http://schemas.microsoft.com/office/drawing/2014/main" id="{082ACE30-DD2F-E1E0-8497-CE24DD76EE16}"/>
              </a:ext>
            </a:extLst>
          </p:cNvPr>
          <p:cNvCxnSpPr/>
          <p:nvPr/>
        </p:nvCxnSpPr>
        <p:spPr>
          <a:xfrm>
            <a:off x="7200837" y="4163136"/>
            <a:ext cx="300801" cy="0"/>
          </a:xfrm>
          <a:prstGeom prst="straightConnector1">
            <a:avLst/>
          </a:prstGeom>
          <a:noFill/>
          <a:ln w="38103" cap="flat">
            <a:solidFill>
              <a:srgbClr val="092240"/>
            </a:solidFill>
            <a:prstDash val="solid"/>
            <a:miter/>
          </a:ln>
        </p:spPr>
      </p:cxnSp>
      <p:cxnSp>
        <p:nvCxnSpPr>
          <p:cNvPr id="28" name="Straight Arrow Connector 26">
            <a:extLst>
              <a:ext uri="{FF2B5EF4-FFF2-40B4-BE49-F238E27FC236}">
                <a16:creationId xmlns:a16="http://schemas.microsoft.com/office/drawing/2014/main" id="{E0DEA57E-3E30-7D8F-3B14-0A033A792F79}"/>
              </a:ext>
            </a:extLst>
          </p:cNvPr>
          <p:cNvCxnSpPr/>
          <p:nvPr/>
        </p:nvCxnSpPr>
        <p:spPr>
          <a:xfrm flipV="1">
            <a:off x="7103280" y="4163136"/>
            <a:ext cx="262652" cy="306416"/>
          </a:xfrm>
          <a:prstGeom prst="straightConnector1">
            <a:avLst/>
          </a:prstGeom>
          <a:noFill/>
          <a:ln w="28575" cap="flat">
            <a:solidFill>
              <a:srgbClr val="092240"/>
            </a:solidFill>
            <a:prstDash val="solid"/>
            <a:miter/>
          </a:ln>
        </p:spPr>
      </p:cxnSp>
      <p:sp>
        <p:nvSpPr>
          <p:cNvPr id="31" name="TextBox 27">
            <a:extLst>
              <a:ext uri="{FF2B5EF4-FFF2-40B4-BE49-F238E27FC236}">
                <a16:creationId xmlns:a16="http://schemas.microsoft.com/office/drawing/2014/main" id="{7B9E49B1-10D2-17B4-4BF0-D9A13255F736}"/>
              </a:ext>
            </a:extLst>
          </p:cNvPr>
          <p:cNvSpPr txBox="1"/>
          <p:nvPr/>
        </p:nvSpPr>
        <p:spPr>
          <a:xfrm>
            <a:off x="6369821" y="4464532"/>
            <a:ext cx="145609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92240"/>
                </a:solidFill>
                <a:uFillTx/>
                <a:latin typeface="Calibri"/>
              </a:rPr>
              <a:t> Variables</a:t>
            </a:r>
          </a:p>
        </p:txBody>
      </p:sp>
      <p:cxnSp>
        <p:nvCxnSpPr>
          <p:cNvPr id="32" name="Straight Connector 2">
            <a:extLst>
              <a:ext uri="{FF2B5EF4-FFF2-40B4-BE49-F238E27FC236}">
                <a16:creationId xmlns:a16="http://schemas.microsoft.com/office/drawing/2014/main" id="{C9DEA7BB-89B8-B7CB-5416-49590AEC7EBF}"/>
              </a:ext>
            </a:extLst>
          </p:cNvPr>
          <p:cNvCxnSpPr/>
          <p:nvPr/>
        </p:nvCxnSpPr>
        <p:spPr>
          <a:xfrm>
            <a:off x="7548243" y="3847882"/>
            <a:ext cx="690280" cy="9"/>
          </a:xfrm>
          <a:prstGeom prst="straightConnector1">
            <a:avLst/>
          </a:prstGeom>
          <a:noFill/>
          <a:ln w="38103" cap="flat">
            <a:solidFill>
              <a:srgbClr val="092240"/>
            </a:solidFill>
            <a:prstDash val="solid"/>
            <a:miter/>
          </a:ln>
        </p:spPr>
      </p:cxnSp>
      <p:cxnSp>
        <p:nvCxnSpPr>
          <p:cNvPr id="33" name="Straight Arrow Connector 4">
            <a:extLst>
              <a:ext uri="{FF2B5EF4-FFF2-40B4-BE49-F238E27FC236}">
                <a16:creationId xmlns:a16="http://schemas.microsoft.com/office/drawing/2014/main" id="{6CC2C077-6DF1-0E16-4D38-52DB4A459786}"/>
              </a:ext>
            </a:extLst>
          </p:cNvPr>
          <p:cNvCxnSpPr/>
          <p:nvPr/>
        </p:nvCxnSpPr>
        <p:spPr>
          <a:xfrm flipH="1">
            <a:off x="7869097" y="3589244"/>
            <a:ext cx="153162" cy="264070"/>
          </a:xfrm>
          <a:prstGeom prst="straightConnector1">
            <a:avLst/>
          </a:prstGeom>
          <a:noFill/>
          <a:ln w="28575" cap="flat">
            <a:solidFill>
              <a:srgbClr val="092240"/>
            </a:solidFill>
            <a:prstDash val="solid"/>
            <a:miter/>
          </a:ln>
        </p:spPr>
      </p:cxnSp>
      <p:sp>
        <p:nvSpPr>
          <p:cNvPr id="34" name="TextBox 16">
            <a:extLst>
              <a:ext uri="{FF2B5EF4-FFF2-40B4-BE49-F238E27FC236}">
                <a16:creationId xmlns:a16="http://schemas.microsoft.com/office/drawing/2014/main" id="{FF6FE258-CFDD-8646-95FA-E5D2A946B18E}"/>
              </a:ext>
            </a:extLst>
          </p:cNvPr>
          <p:cNvSpPr txBox="1"/>
          <p:nvPr/>
        </p:nvSpPr>
        <p:spPr>
          <a:xfrm>
            <a:off x="7988701" y="3321677"/>
            <a:ext cx="360553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92240"/>
                </a:solidFill>
                <a:uFillTx/>
                <a:latin typeface="Calibri"/>
              </a:rPr>
              <a:t>Spatial dimensions (2D spatial grid)</a:t>
            </a:r>
          </a:p>
        </p:txBody>
      </p:sp>
      <p:cxnSp>
        <p:nvCxnSpPr>
          <p:cNvPr id="36" name="Straight Connector 25">
            <a:extLst>
              <a:ext uri="{FF2B5EF4-FFF2-40B4-BE49-F238E27FC236}">
                <a16:creationId xmlns:a16="http://schemas.microsoft.com/office/drawing/2014/main" id="{41769CC8-4277-5B44-18DB-E88CAF368AC4}"/>
              </a:ext>
            </a:extLst>
          </p:cNvPr>
          <p:cNvCxnSpPr/>
          <p:nvPr/>
        </p:nvCxnSpPr>
        <p:spPr>
          <a:xfrm>
            <a:off x="8281932" y="4161687"/>
            <a:ext cx="300801" cy="0"/>
          </a:xfrm>
          <a:prstGeom prst="straightConnector1">
            <a:avLst/>
          </a:prstGeom>
          <a:noFill/>
          <a:ln w="38103" cap="flat">
            <a:solidFill>
              <a:srgbClr val="092240"/>
            </a:solidFill>
            <a:prstDash val="solid"/>
            <a:miter/>
          </a:ln>
        </p:spPr>
      </p:cxnSp>
      <p:cxnSp>
        <p:nvCxnSpPr>
          <p:cNvPr id="37" name="Straight Arrow Connector 26">
            <a:extLst>
              <a:ext uri="{FF2B5EF4-FFF2-40B4-BE49-F238E27FC236}">
                <a16:creationId xmlns:a16="http://schemas.microsoft.com/office/drawing/2014/main" id="{1CBDFAFF-3F33-0846-086B-B50FC7268DC7}"/>
              </a:ext>
            </a:extLst>
          </p:cNvPr>
          <p:cNvCxnSpPr/>
          <p:nvPr/>
        </p:nvCxnSpPr>
        <p:spPr>
          <a:xfrm flipH="1" flipV="1">
            <a:off x="8447036" y="4161687"/>
            <a:ext cx="244849" cy="291035"/>
          </a:xfrm>
          <a:prstGeom prst="straightConnector1">
            <a:avLst/>
          </a:prstGeom>
          <a:noFill/>
          <a:ln w="28575" cap="flat">
            <a:solidFill>
              <a:srgbClr val="092240"/>
            </a:solidFill>
            <a:prstDash val="solid"/>
            <a:miter/>
          </a:ln>
        </p:spPr>
      </p:cxnSp>
      <p:sp>
        <p:nvSpPr>
          <p:cNvPr id="38" name="TextBox 27">
            <a:extLst>
              <a:ext uri="{FF2B5EF4-FFF2-40B4-BE49-F238E27FC236}">
                <a16:creationId xmlns:a16="http://schemas.microsoft.com/office/drawing/2014/main" id="{824F5127-5C67-F27C-1F8A-AF4DA112ABFF}"/>
              </a:ext>
            </a:extLst>
          </p:cNvPr>
          <p:cNvSpPr txBox="1"/>
          <p:nvPr/>
        </p:nvSpPr>
        <p:spPr>
          <a:xfrm>
            <a:off x="7811190" y="4473443"/>
            <a:ext cx="221045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1" i="0" u="none" strike="noStrike" kern="1200" cap="none" spc="0" baseline="0" dirty="0">
                <a:solidFill>
                  <a:srgbClr val="092240"/>
                </a:solidFill>
                <a:uFillTx/>
                <a:latin typeface="Calibri"/>
              </a:rPr>
              <a:t>Temporal dimensions</a:t>
            </a:r>
          </a:p>
        </p:txBody>
      </p:sp>
    </p:spTree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6A8F7DEE1027B48AE690C041C185240" ma:contentTypeVersion="11" ma:contentTypeDescription="Crear nuevo documento." ma:contentTypeScope="" ma:versionID="b591b6b370bba6b0b7df6028dc02b86f">
  <xsd:schema xmlns:xsd="http://www.w3.org/2001/XMLSchema" xmlns:xs="http://www.w3.org/2001/XMLSchema" xmlns:p="http://schemas.microsoft.com/office/2006/metadata/properties" xmlns:ns2="ea1f1963-a4cd-4183-982d-5e3a2263d762" xmlns:ns3="7104bd94-4083-4779-8768-541700349e9a" targetNamespace="http://schemas.microsoft.com/office/2006/metadata/properties" ma:root="true" ma:fieldsID="c15a7e406ed4d00b86afd997564c26a9" ns2:_="" ns3:_="">
    <xsd:import namespace="ea1f1963-a4cd-4183-982d-5e3a2263d762"/>
    <xsd:import namespace="7104bd94-4083-4779-8768-541700349e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1f1963-a4cd-4183-982d-5e3a2263d7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Etiquetas de imagen" ma:readOnly="false" ma:fieldId="{5cf76f15-5ced-4ddc-b409-7134ff3c332f}" ma:taxonomyMulti="true" ma:sspId="6b79bab5-423c-41bb-b2a6-fa644551ea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04bd94-4083-4779-8768-541700349e9a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7312b7f-67fd-4ce4-b562-48bc51f9cd45}" ma:internalName="TaxCatchAll" ma:showField="CatchAllData" ma:web="7104bd94-4083-4779-8768-541700349e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a1f1963-a4cd-4183-982d-5e3a2263d762">
      <Terms xmlns="http://schemas.microsoft.com/office/infopath/2007/PartnerControls"/>
    </lcf76f155ced4ddcb4097134ff3c332f>
    <TaxCatchAll xmlns="7104bd94-4083-4779-8768-541700349e9a" xsi:nil="true"/>
  </documentManagement>
</p:properties>
</file>

<file path=customXml/itemProps1.xml><?xml version="1.0" encoding="utf-8"?>
<ds:datastoreItem xmlns:ds="http://schemas.openxmlformats.org/officeDocument/2006/customXml" ds:itemID="{5280014C-B378-4DC8-9E60-A85E4839CFDE}"/>
</file>

<file path=customXml/itemProps2.xml><?xml version="1.0" encoding="utf-8"?>
<ds:datastoreItem xmlns:ds="http://schemas.openxmlformats.org/officeDocument/2006/customXml" ds:itemID="{C4A7F63D-6F84-4803-9ED4-1D914FB0C8EE}"/>
</file>

<file path=customXml/itemProps3.xml><?xml version="1.0" encoding="utf-8"?>
<ds:datastoreItem xmlns:ds="http://schemas.openxmlformats.org/officeDocument/2006/customXml" ds:itemID="{01B23E83-648C-4CA5-A83B-D549B01B2752}"/>
</file>

<file path=docProps/app.xml><?xml version="1.0" encoding="utf-8"?>
<Properties xmlns="http://schemas.openxmlformats.org/officeDocument/2006/extended-properties" xmlns:vt="http://schemas.openxmlformats.org/officeDocument/2006/docPropsVTypes">
  <TotalTime>2035</TotalTime>
  <Words>701</Words>
  <Application>Microsoft Office PowerPoint</Application>
  <PresentationFormat>Widescreen</PresentationFormat>
  <Paragraphs>203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Bahnschrift Condensed</vt:lpstr>
      <vt:lpstr>Calibri</vt:lpstr>
      <vt:lpstr>Calibri Light</vt:lpstr>
      <vt:lpstr>Cambria Math</vt:lpstr>
      <vt:lpstr>Cascadia Code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ENEKO LAZPITA SUINAGA</dc:creator>
  <cp:lastModifiedBy>SANTOS RODRIGO ABADIA HEREDIA</cp:lastModifiedBy>
  <cp:revision>55</cp:revision>
  <dcterms:created xsi:type="dcterms:W3CDTF">2023-03-28T09:27:13Z</dcterms:created>
  <dcterms:modified xsi:type="dcterms:W3CDTF">2023-05-28T09:55:02Z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0x01010026A8F7DEE1027B48AE690C041C185240</vt:lpwstr>
  </property>
</Properties>
</file>